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3"/>
  </p:notesMasterIdLst>
  <p:sldIdLst>
    <p:sldId id="278" r:id="rId2"/>
    <p:sldId id="279" r:id="rId3"/>
    <p:sldId id="313" r:id="rId4"/>
    <p:sldId id="282" r:id="rId5"/>
    <p:sldId id="314" r:id="rId6"/>
    <p:sldId id="259" r:id="rId7"/>
    <p:sldId id="311" r:id="rId8"/>
    <p:sldId id="312" r:id="rId9"/>
    <p:sldId id="277" r:id="rId10"/>
    <p:sldId id="269" r:id="rId11"/>
    <p:sldId id="267" r:id="rId12"/>
    <p:sldId id="273" r:id="rId13"/>
    <p:sldId id="260" r:id="rId14"/>
    <p:sldId id="275" r:id="rId15"/>
    <p:sldId id="261" r:id="rId16"/>
    <p:sldId id="262" r:id="rId17"/>
    <p:sldId id="263" r:id="rId18"/>
    <p:sldId id="264" r:id="rId19"/>
    <p:sldId id="28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8" r:id="rId41"/>
    <p:sldId id="309" r:id="rId42"/>
    <p:sldId id="310" r:id="rId43"/>
    <p:sldId id="315" r:id="rId44"/>
    <p:sldId id="316" r:id="rId45"/>
    <p:sldId id="317" r:id="rId46"/>
    <p:sldId id="318" r:id="rId47"/>
    <p:sldId id="319" r:id="rId48"/>
    <p:sldId id="320" r:id="rId49"/>
    <p:sldId id="321" r:id="rId50"/>
    <p:sldId id="322"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8" d="100"/>
          <a:sy n="98" d="100"/>
        </p:scale>
        <p:origin x="-576" y="5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02EB6-6C51-4784-B47F-B14154F884B4}" type="datetimeFigureOut">
              <a:rPr lang="en-US" smtClean="0"/>
              <a:pPr/>
              <a:t>4/17/2015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29732-FFDE-4F05-8D24-4AEDF461048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63887-06CF-47FE-9A5D-B1085478AE0F}" type="slidenum">
              <a:rPr lang="en-GB"/>
              <a:pPr/>
              <a:t>19</a:t>
            </a:fld>
            <a:endParaRPr lang="en-GB" dirty="0"/>
          </a:p>
        </p:txBody>
      </p:sp>
      <p:sp>
        <p:nvSpPr>
          <p:cNvPr id="156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t>Put yourself in the guest’s shoes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8584A-EEC1-4B3A-92DB-CFF0ACBAA098}"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64E8CF-0404-4415-AFCC-77E73D435E3F}" type="slidenum">
              <a:rPr lang="en-US" smtClean="0"/>
              <a:pPr/>
              <a:t>‹#›</a:t>
            </a:fld>
            <a:endParaRPr lang="en-US" dirty="0"/>
          </a:p>
        </p:txBody>
      </p:sp>
    </p:spTree>
  </p:cSld>
  <p:clrMapOvr>
    <a:masterClrMapping/>
  </p:clrMapOvr>
  <p:transition>
    <p:dissolve/>
    <p:sndAc>
      <p:stSnd>
        <p:snd r:embed="rId1" name="arrow.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8584A-EEC1-4B3A-92DB-CFF0ACBAA098}" type="datetimeFigureOut">
              <a:rPr lang="en-US" smtClean="0"/>
              <a:pPr/>
              <a:t>4/17/2015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E8CF-0404-4415-AFCC-77E73D435E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dissolve/>
    <p:sndAc>
      <p:stSnd>
        <p:snd r:embed="rId13" name="arrow.wav"/>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PowerPoint_97-2003_Presentation1.ppt"/></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hospitalitypla.net/how-to-set-a-table-for-lunch-dinner.html/lunch-and-dinner-table-set-up"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Grooming &amp; hygiene</a:t>
            </a:r>
            <a:endParaRPr lang="en-US" dirty="0"/>
          </a:p>
        </p:txBody>
      </p:sp>
      <p:pic>
        <p:nvPicPr>
          <p:cNvPr id="19458" name="Picture 2" descr="F:\hotel uniform.jpg"/>
          <p:cNvPicPr>
            <a:picLocks noGrp="1" noChangeAspect="1" noChangeArrowheads="1"/>
          </p:cNvPicPr>
          <p:nvPr>
            <p:ph idx="1"/>
          </p:nvPr>
        </p:nvPicPr>
        <p:blipFill>
          <a:blip r:embed="rId3" cstate="print"/>
          <a:stretch>
            <a:fillRect/>
          </a:stretch>
        </p:blipFill>
        <p:spPr bwMode="auto">
          <a:xfrm>
            <a:off x="457200" y="1931233"/>
            <a:ext cx="8229600" cy="4317167"/>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8382000" y="6096000"/>
          <a:ext cx="762000" cy="762000"/>
        </p:xfrm>
        <a:graphic>
          <a:graphicData uri="http://schemas.openxmlformats.org/presentationml/2006/ole">
            <p:oleObj spid="_x0000_s3074" name="Photo Editor Photo" r:id="rId4" imgW="2295238" imgH="2457143" progId="">
              <p:embed/>
            </p:oleObj>
          </a:graphicData>
        </a:graphic>
      </p:graphicFrame>
      <p:pic>
        <p:nvPicPr>
          <p:cNvPr id="24579" name="Picture 3" descr="j0396142"/>
          <p:cNvPicPr>
            <a:picLocks noChangeAspect="1" noChangeArrowheads="1"/>
          </p:cNvPicPr>
          <p:nvPr/>
        </p:nvPicPr>
        <p:blipFill>
          <a:blip r:embed="rId5" cstate="print"/>
          <a:srcRect/>
          <a:stretch>
            <a:fillRect/>
          </a:stretch>
        </p:blipFill>
        <p:spPr bwMode="auto">
          <a:xfrm>
            <a:off x="5867400" y="990600"/>
            <a:ext cx="2971800" cy="5029200"/>
          </a:xfrm>
          <a:prstGeom prst="rect">
            <a:avLst/>
          </a:prstGeom>
          <a:noFill/>
        </p:spPr>
      </p:pic>
      <p:sp>
        <p:nvSpPr>
          <p:cNvPr id="24580" name="Rectangle 4"/>
          <p:cNvSpPr>
            <a:spLocks noChangeArrowheads="1"/>
          </p:cNvSpPr>
          <p:nvPr/>
        </p:nvSpPr>
        <p:spPr bwMode="auto">
          <a:xfrm>
            <a:off x="2819400" y="457200"/>
            <a:ext cx="3276600" cy="5584825"/>
          </a:xfrm>
          <a:prstGeom prst="rect">
            <a:avLst/>
          </a:prstGeom>
          <a:noFill/>
          <a:ln w="9525" algn="ctr">
            <a:noFill/>
            <a:miter lim="800000"/>
            <a:headEnd/>
            <a:tailEnd/>
          </a:ln>
          <a:effectLst/>
        </p:spPr>
        <p:txBody>
          <a:bodyPr>
            <a:spAutoFit/>
          </a:bodyPr>
          <a:lstStyle/>
          <a:p>
            <a:pPr algn="ctr" eaLnBrk="0" hangingPunct="0"/>
            <a:endParaRPr lang="en-US" sz="3600" dirty="0">
              <a:solidFill>
                <a:srgbClr val="990000"/>
              </a:solidFill>
              <a:latin typeface="Arial" charset="0"/>
              <a:cs typeface="Arial" charset="0"/>
            </a:endParaRPr>
          </a:p>
          <a:p>
            <a:pPr algn="ctr" eaLnBrk="0" hangingPunct="0"/>
            <a:r>
              <a:rPr lang="en-US" sz="3600" dirty="0">
                <a:solidFill>
                  <a:srgbClr val="990000"/>
                </a:solidFill>
                <a:latin typeface="Arial" charset="0"/>
                <a:cs typeface="Arial" charset="0"/>
              </a:rPr>
              <a:t>Shirt</a:t>
            </a:r>
            <a:r>
              <a:rPr lang="en-US" sz="3600" dirty="0">
                <a:latin typeface="Arial" charset="0"/>
                <a:cs typeface="Arial" charset="0"/>
              </a:rPr>
              <a:t> </a:t>
            </a:r>
          </a:p>
          <a:p>
            <a:pPr algn="ctr" eaLnBrk="0" hangingPunct="0"/>
            <a:r>
              <a:rPr lang="en-US" sz="3600" dirty="0">
                <a:latin typeface="Arial" charset="0"/>
                <a:cs typeface="Arial" charset="0"/>
              </a:rPr>
              <a:t>Collar</a:t>
            </a:r>
          </a:p>
          <a:p>
            <a:pPr algn="ctr" eaLnBrk="0" hangingPunct="0"/>
            <a:r>
              <a:rPr lang="en-US" sz="3600" dirty="0">
                <a:latin typeface="Arial" charset="0"/>
                <a:cs typeface="Arial" charset="0"/>
              </a:rPr>
              <a:t>Cuffs</a:t>
            </a:r>
          </a:p>
          <a:p>
            <a:pPr algn="ctr" eaLnBrk="0" hangingPunct="0"/>
            <a:endParaRPr lang="en-US" sz="3600" dirty="0">
              <a:solidFill>
                <a:srgbClr val="990000"/>
              </a:solidFill>
              <a:latin typeface="Arial" charset="0"/>
              <a:cs typeface="Arial" charset="0"/>
            </a:endParaRPr>
          </a:p>
          <a:p>
            <a:pPr algn="ctr" eaLnBrk="0" hangingPunct="0"/>
            <a:r>
              <a:rPr lang="en-US" sz="3600" dirty="0">
                <a:solidFill>
                  <a:srgbClr val="990000"/>
                </a:solidFill>
                <a:latin typeface="Arial" charset="0"/>
                <a:cs typeface="Arial" charset="0"/>
              </a:rPr>
              <a:t>Tie</a:t>
            </a:r>
          </a:p>
          <a:p>
            <a:pPr algn="ctr" eaLnBrk="0" hangingPunct="0"/>
            <a:r>
              <a:rPr lang="en-US" sz="3600" dirty="0">
                <a:latin typeface="Arial" charset="0"/>
                <a:cs typeface="Arial" charset="0"/>
              </a:rPr>
              <a:t>Length</a:t>
            </a:r>
          </a:p>
          <a:p>
            <a:pPr algn="ctr" eaLnBrk="0" hangingPunct="0"/>
            <a:r>
              <a:rPr lang="en-US" sz="3600" dirty="0">
                <a:latin typeface="Arial" charset="0"/>
                <a:cs typeface="Arial" charset="0"/>
              </a:rPr>
              <a:t>Pattern</a:t>
            </a:r>
          </a:p>
          <a:p>
            <a:pPr algn="ctr" eaLnBrk="0" hangingPunct="0"/>
            <a:r>
              <a:rPr lang="en-US" sz="3600" dirty="0">
                <a:latin typeface="Arial" charset="0"/>
                <a:cs typeface="Arial" charset="0"/>
              </a:rPr>
              <a:t>Style</a:t>
            </a:r>
          </a:p>
          <a:p>
            <a:pPr algn="ctr" eaLnBrk="0" hangingPunct="0"/>
            <a:r>
              <a:rPr lang="en-US" sz="3600" dirty="0">
                <a:latin typeface="Arial" charset="0"/>
                <a:cs typeface="Arial" charset="0"/>
              </a:rPr>
              <a:t> Knots</a:t>
            </a:r>
          </a:p>
        </p:txBody>
      </p:sp>
      <p:pic>
        <p:nvPicPr>
          <p:cNvPr id="24581" name="Picture 5" descr="BD10570_"/>
          <p:cNvPicPr>
            <a:picLocks noChangeAspect="1" noChangeArrowheads="1"/>
          </p:cNvPicPr>
          <p:nvPr/>
        </p:nvPicPr>
        <p:blipFill>
          <a:blip r:embed="rId6" cstate="print"/>
          <a:srcRect/>
          <a:stretch>
            <a:fillRect/>
          </a:stretch>
        </p:blipFill>
        <p:spPr bwMode="auto">
          <a:xfrm>
            <a:off x="381000" y="990600"/>
            <a:ext cx="3124200" cy="5181600"/>
          </a:xfrm>
          <a:prstGeom prst="rect">
            <a:avLst/>
          </a:prstGeom>
          <a:noFill/>
          <a:ln w="9525">
            <a:noFill/>
            <a:miter lim="800000"/>
            <a:headEnd/>
            <a:tailEnd/>
          </a:ln>
        </p:spPr>
      </p:pic>
      <p:sp>
        <p:nvSpPr>
          <p:cNvPr id="24582" name="Line 6"/>
          <p:cNvSpPr>
            <a:spLocks noChangeShapeType="1"/>
          </p:cNvSpPr>
          <p:nvPr/>
        </p:nvSpPr>
        <p:spPr bwMode="auto">
          <a:xfrm flipH="1" flipV="1">
            <a:off x="1752600" y="3200400"/>
            <a:ext cx="1981200" cy="762000"/>
          </a:xfrm>
          <a:prstGeom prst="line">
            <a:avLst/>
          </a:prstGeom>
          <a:noFill/>
          <a:ln w="12700" cap="sq">
            <a:solidFill>
              <a:schemeClr val="tx1"/>
            </a:solidFill>
            <a:round/>
            <a:headEnd/>
            <a:tailEnd type="triangle" w="med" len="med"/>
          </a:ln>
          <a:effectLst/>
        </p:spPr>
        <p:txBody>
          <a:bodyPr>
            <a:spAutoFit/>
          </a:bodyPr>
          <a:lstStyle/>
          <a:p>
            <a:endParaRPr lang="en-US" dirty="0"/>
          </a:p>
        </p:txBody>
      </p:sp>
      <p:sp>
        <p:nvSpPr>
          <p:cNvPr id="24583" name="Line 7"/>
          <p:cNvSpPr>
            <a:spLocks noChangeShapeType="1"/>
          </p:cNvSpPr>
          <p:nvPr/>
        </p:nvSpPr>
        <p:spPr bwMode="auto">
          <a:xfrm>
            <a:off x="5029200" y="1905000"/>
            <a:ext cx="1676400" cy="381000"/>
          </a:xfrm>
          <a:prstGeom prst="line">
            <a:avLst/>
          </a:prstGeom>
          <a:noFill/>
          <a:ln w="12700" cap="sq">
            <a:solidFill>
              <a:schemeClr val="tx1"/>
            </a:solidFill>
            <a:round/>
            <a:headEnd/>
            <a:tailEnd type="triangle" w="med" len="med"/>
          </a:ln>
          <a:effectLst/>
        </p:spPr>
        <p:txBody>
          <a:bodyPr>
            <a:spAutoFit/>
          </a:bodyPr>
          <a:lstStyle/>
          <a:p>
            <a:endParaRPr lang="en-US" dirty="0"/>
          </a:p>
        </p:txBody>
      </p:sp>
      <p:sp>
        <p:nvSpPr>
          <p:cNvPr id="24584" name="Line 8"/>
          <p:cNvSpPr>
            <a:spLocks noChangeShapeType="1"/>
          </p:cNvSpPr>
          <p:nvPr/>
        </p:nvSpPr>
        <p:spPr bwMode="auto">
          <a:xfrm>
            <a:off x="5029200" y="2438400"/>
            <a:ext cx="2895600" cy="2514600"/>
          </a:xfrm>
          <a:prstGeom prst="line">
            <a:avLst/>
          </a:prstGeom>
          <a:noFill/>
          <a:ln w="12700" cap="sq">
            <a:solidFill>
              <a:schemeClr val="tx1"/>
            </a:solidFill>
            <a:round/>
            <a:headEnd/>
            <a:tailEnd type="triangle" w="med" len="med"/>
          </a:ln>
          <a:effectLst/>
        </p:spPr>
        <p:txBody>
          <a:bodyPr>
            <a:spAutoFit/>
          </a:bodyPr>
          <a:lstStyle/>
          <a:p>
            <a:endParaRPr lang="en-US" dirty="0"/>
          </a:p>
        </p:txBody>
      </p:sp>
      <p:sp>
        <p:nvSpPr>
          <p:cNvPr id="24585" name="WordArt 9"/>
          <p:cNvSpPr>
            <a:spLocks noChangeArrowheads="1" noChangeShapeType="1" noTextEdit="1"/>
          </p:cNvSpPr>
          <p:nvPr/>
        </p:nvSpPr>
        <p:spPr bwMode="auto">
          <a:xfrm>
            <a:off x="228600" y="228600"/>
            <a:ext cx="4724400" cy="3810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chemeClr val="accent2">
                    <a:alpha val="50000"/>
                  </a:schemeClr>
                </a:solidFill>
                <a:effectLst>
                  <a:outerShdw dist="45791" dir="2021404" algn="ctr" rotWithShape="0">
                    <a:srgbClr val="9999FF"/>
                  </a:outerShdw>
                </a:effectLst>
                <a:latin typeface="Arial Black"/>
              </a:rPr>
              <a:t>Attention to Detail</a:t>
            </a:r>
          </a:p>
        </p:txBody>
      </p:sp>
      <p:sp>
        <p:nvSpPr>
          <p:cNvPr id="24586" name="Text Box 10"/>
          <p:cNvSpPr txBox="1">
            <a:spLocks noChangeArrowheads="1"/>
          </p:cNvSpPr>
          <p:nvPr/>
        </p:nvSpPr>
        <p:spPr bwMode="auto">
          <a:xfrm>
            <a:off x="5257800" y="152400"/>
            <a:ext cx="3733800" cy="519113"/>
          </a:xfrm>
          <a:prstGeom prst="rect">
            <a:avLst/>
          </a:prstGeom>
          <a:solidFill>
            <a:srgbClr val="000066"/>
          </a:solidFill>
          <a:ln w="9525">
            <a:noFill/>
            <a:miter lim="800000"/>
            <a:headEnd/>
            <a:tailEnd/>
          </a:ln>
          <a:effectLst/>
        </p:spPr>
        <p:txBody>
          <a:bodyPr>
            <a:spAutoFit/>
          </a:bodyPr>
          <a:lstStyle/>
          <a:p>
            <a:pPr algn="r">
              <a:spcBef>
                <a:spcPct val="50000"/>
              </a:spcBef>
            </a:pPr>
            <a:r>
              <a:rPr lang="en-US" sz="2800" b="1" dirty="0">
                <a:solidFill>
                  <a:schemeClr val="bg1"/>
                </a:solidFill>
              </a:rPr>
              <a:t>I</a:t>
            </a:r>
            <a:r>
              <a:rPr lang="en-US" sz="2000" dirty="0">
                <a:solidFill>
                  <a:schemeClr val="bg1"/>
                </a:solidFill>
              </a:rPr>
              <a:t>mage and </a:t>
            </a:r>
            <a:r>
              <a:rPr lang="en-US" sz="2800" b="1" dirty="0">
                <a:solidFill>
                  <a:schemeClr val="bg1"/>
                </a:solidFill>
              </a:rPr>
              <a:t>S</a:t>
            </a:r>
            <a:r>
              <a:rPr lang="en-US" sz="2000" dirty="0">
                <a:solidFill>
                  <a:schemeClr val="bg1"/>
                </a:solidFill>
              </a:rPr>
              <a:t>tyling</a:t>
            </a:r>
            <a:endParaRPr lang="en-GB" sz="2000" dirty="0">
              <a:solidFill>
                <a:schemeClr val="bg1"/>
              </a:solidFill>
            </a:endParaRPr>
          </a:p>
        </p:txBody>
      </p:sp>
    </p:spTree>
  </p:cSld>
  <p:clrMapOvr>
    <a:masterClrMapping/>
  </p:clrMapOvr>
  <p:transition>
    <p:dissolve/>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p:cTn id="13" dur="500" fill="hold"/>
                                        <p:tgtEl>
                                          <p:spTgt spid="24580"/>
                                        </p:tgtEl>
                                        <p:attrNameLst>
                                          <p:attrName>ppt_w</p:attrName>
                                        </p:attrNameLst>
                                      </p:cBhvr>
                                      <p:tavLst>
                                        <p:tav tm="0">
                                          <p:val>
                                            <p:fltVal val="0"/>
                                          </p:val>
                                        </p:tav>
                                        <p:tav tm="100000">
                                          <p:val>
                                            <p:strVal val="#ppt_w"/>
                                          </p:val>
                                        </p:tav>
                                      </p:tavLst>
                                    </p:anim>
                                    <p:anim calcmode="lin" valueType="num">
                                      <p:cBhvr>
                                        <p:cTn id="14"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500" fill="hold"/>
                                        <p:tgtEl>
                                          <p:spTgt spid="24583"/>
                                        </p:tgtEl>
                                        <p:attrNameLst>
                                          <p:attrName>ppt_w</p:attrName>
                                        </p:attrNameLst>
                                      </p:cBhvr>
                                      <p:tavLst>
                                        <p:tav tm="0">
                                          <p:val>
                                            <p:fltVal val="0"/>
                                          </p:val>
                                        </p:tav>
                                        <p:tav tm="100000">
                                          <p:val>
                                            <p:strVal val="#ppt_w"/>
                                          </p:val>
                                        </p:tav>
                                      </p:tavLst>
                                    </p:anim>
                                    <p:anim calcmode="lin" valueType="num">
                                      <p:cBhvr>
                                        <p:cTn id="20"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584"/>
                                        </p:tgtEl>
                                        <p:attrNameLst>
                                          <p:attrName>style.visibility</p:attrName>
                                        </p:attrNameLst>
                                      </p:cBhvr>
                                      <p:to>
                                        <p:strVal val="visible"/>
                                      </p:to>
                                    </p:set>
                                    <p:anim calcmode="lin" valueType="num">
                                      <p:cBhvr>
                                        <p:cTn id="25" dur="500" fill="hold"/>
                                        <p:tgtEl>
                                          <p:spTgt spid="24584"/>
                                        </p:tgtEl>
                                        <p:attrNameLst>
                                          <p:attrName>ppt_w</p:attrName>
                                        </p:attrNameLst>
                                      </p:cBhvr>
                                      <p:tavLst>
                                        <p:tav tm="0">
                                          <p:val>
                                            <p:fltVal val="0"/>
                                          </p:val>
                                        </p:tav>
                                        <p:tav tm="100000">
                                          <p:val>
                                            <p:strVal val="#ppt_w"/>
                                          </p:val>
                                        </p:tav>
                                      </p:tavLst>
                                    </p:anim>
                                    <p:anim calcmode="lin" valueType="num">
                                      <p:cBhvr>
                                        <p:cTn id="26" dur="500" fill="hold"/>
                                        <p:tgtEl>
                                          <p:spTgt spid="2458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4581"/>
                                        </p:tgtEl>
                                        <p:attrNameLst>
                                          <p:attrName>style.visibility</p:attrName>
                                        </p:attrNameLst>
                                      </p:cBhvr>
                                      <p:to>
                                        <p:strVal val="visible"/>
                                      </p:to>
                                    </p:set>
                                    <p:anim calcmode="lin" valueType="num">
                                      <p:cBhvr>
                                        <p:cTn id="31" dur="500" fill="hold"/>
                                        <p:tgtEl>
                                          <p:spTgt spid="24581"/>
                                        </p:tgtEl>
                                        <p:attrNameLst>
                                          <p:attrName>ppt_w</p:attrName>
                                        </p:attrNameLst>
                                      </p:cBhvr>
                                      <p:tavLst>
                                        <p:tav tm="0">
                                          <p:val>
                                            <p:fltVal val="0"/>
                                          </p:val>
                                        </p:tav>
                                        <p:tav tm="100000">
                                          <p:val>
                                            <p:strVal val="#ppt_w"/>
                                          </p:val>
                                        </p:tav>
                                      </p:tavLst>
                                    </p:anim>
                                    <p:anim calcmode="lin" valueType="num">
                                      <p:cBhvr>
                                        <p:cTn id="32"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4582"/>
                                        </p:tgtEl>
                                        <p:attrNameLst>
                                          <p:attrName>style.visibility</p:attrName>
                                        </p:attrNameLst>
                                      </p:cBhvr>
                                      <p:to>
                                        <p:strVal val="visible"/>
                                      </p:to>
                                    </p:set>
                                    <p:anim calcmode="lin" valueType="num">
                                      <p:cBhvr>
                                        <p:cTn id="37" dur="500" fill="hold"/>
                                        <p:tgtEl>
                                          <p:spTgt spid="24582"/>
                                        </p:tgtEl>
                                        <p:attrNameLst>
                                          <p:attrName>ppt_w</p:attrName>
                                        </p:attrNameLst>
                                      </p:cBhvr>
                                      <p:tavLst>
                                        <p:tav tm="0">
                                          <p:val>
                                            <p:fltVal val="0"/>
                                          </p:val>
                                        </p:tav>
                                        <p:tav tm="100000">
                                          <p:val>
                                            <p:strVal val="#ppt_w"/>
                                          </p:val>
                                        </p:tav>
                                      </p:tavLst>
                                    </p:anim>
                                    <p:anim calcmode="lin" valueType="num">
                                      <p:cBhvr>
                                        <p:cTn id="38" dur="500" fill="hold"/>
                                        <p:tgtEl>
                                          <p:spTgt spid="24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2" grpId="0" animBg="1"/>
      <p:bldP spid="24583" grpId="0" animBg="1"/>
      <p:bldP spid="245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8382000" y="6096000"/>
          <a:ext cx="762000" cy="762000"/>
        </p:xfrm>
        <a:graphic>
          <a:graphicData uri="http://schemas.openxmlformats.org/presentationml/2006/ole">
            <p:oleObj spid="_x0000_s2050" name="Photo Editor Photo" r:id="rId4" imgW="2295238" imgH="2457143" progId="">
              <p:embed/>
            </p:oleObj>
          </a:graphicData>
        </a:graphic>
      </p:graphicFrame>
      <p:pic>
        <p:nvPicPr>
          <p:cNvPr id="20483" name="Picture 3" descr="j0255311"/>
          <p:cNvPicPr>
            <a:picLocks noChangeAspect="1" noChangeArrowheads="1"/>
          </p:cNvPicPr>
          <p:nvPr/>
        </p:nvPicPr>
        <p:blipFill>
          <a:blip r:embed="rId5" cstate="print"/>
          <a:srcRect/>
          <a:stretch>
            <a:fillRect/>
          </a:stretch>
        </p:blipFill>
        <p:spPr bwMode="auto">
          <a:xfrm>
            <a:off x="3048000" y="1371600"/>
            <a:ext cx="2971800" cy="4876800"/>
          </a:xfrm>
          <a:prstGeom prst="rect">
            <a:avLst/>
          </a:prstGeom>
          <a:noFill/>
        </p:spPr>
      </p:pic>
      <p:pic>
        <p:nvPicPr>
          <p:cNvPr id="20484" name="Picture 4" descr="Image5"/>
          <p:cNvPicPr>
            <a:picLocks noChangeAspect="1" noChangeArrowheads="1"/>
          </p:cNvPicPr>
          <p:nvPr/>
        </p:nvPicPr>
        <p:blipFill>
          <a:blip r:embed="rId6" cstate="print"/>
          <a:srcRect/>
          <a:stretch>
            <a:fillRect/>
          </a:stretch>
        </p:blipFill>
        <p:spPr bwMode="auto">
          <a:xfrm>
            <a:off x="6477000" y="3048000"/>
            <a:ext cx="1905000" cy="1600200"/>
          </a:xfrm>
          <a:prstGeom prst="rect">
            <a:avLst/>
          </a:prstGeom>
          <a:noFill/>
        </p:spPr>
      </p:pic>
      <p:pic>
        <p:nvPicPr>
          <p:cNvPr id="20485" name="Picture 5" descr="j0314178"/>
          <p:cNvPicPr>
            <a:picLocks noChangeAspect="1" noChangeArrowheads="1"/>
          </p:cNvPicPr>
          <p:nvPr/>
        </p:nvPicPr>
        <p:blipFill>
          <a:blip r:embed="rId7" cstate="print"/>
          <a:srcRect/>
          <a:stretch>
            <a:fillRect/>
          </a:stretch>
        </p:blipFill>
        <p:spPr bwMode="auto">
          <a:xfrm>
            <a:off x="685800" y="2971800"/>
            <a:ext cx="1905000" cy="1600200"/>
          </a:xfrm>
          <a:prstGeom prst="rect">
            <a:avLst/>
          </a:prstGeom>
          <a:noFill/>
        </p:spPr>
      </p:pic>
      <p:pic>
        <p:nvPicPr>
          <p:cNvPr id="20486" name="Picture 6" descr="socks"/>
          <p:cNvPicPr>
            <a:picLocks noChangeAspect="1" noChangeArrowheads="1"/>
          </p:cNvPicPr>
          <p:nvPr/>
        </p:nvPicPr>
        <p:blipFill>
          <a:blip r:embed="rId8" cstate="print"/>
          <a:srcRect/>
          <a:stretch>
            <a:fillRect/>
          </a:stretch>
        </p:blipFill>
        <p:spPr bwMode="auto">
          <a:xfrm>
            <a:off x="6477000" y="1219200"/>
            <a:ext cx="1905000" cy="1600200"/>
          </a:xfrm>
          <a:prstGeom prst="rect">
            <a:avLst/>
          </a:prstGeom>
          <a:noFill/>
        </p:spPr>
      </p:pic>
      <p:sp>
        <p:nvSpPr>
          <p:cNvPr id="20487" name="WordArt 7"/>
          <p:cNvSpPr>
            <a:spLocks noChangeArrowheads="1" noChangeShapeType="1" noTextEdit="1"/>
          </p:cNvSpPr>
          <p:nvPr/>
        </p:nvSpPr>
        <p:spPr bwMode="auto">
          <a:xfrm>
            <a:off x="1676400" y="114300"/>
            <a:ext cx="2819400" cy="4953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chemeClr val="accent2">
                    <a:alpha val="50000"/>
                  </a:schemeClr>
                </a:solidFill>
                <a:effectLst>
                  <a:outerShdw dist="45791" dir="2021404" algn="ctr" rotWithShape="0">
                    <a:srgbClr val="9999FF"/>
                  </a:outerShdw>
                </a:effectLst>
                <a:latin typeface="Arial Black"/>
              </a:rPr>
              <a:t>Accessories</a:t>
            </a:r>
          </a:p>
        </p:txBody>
      </p:sp>
      <p:pic>
        <p:nvPicPr>
          <p:cNvPr id="20488" name="Picture 8" descr="belt"/>
          <p:cNvPicPr>
            <a:picLocks noChangeAspect="1" noChangeArrowheads="1"/>
          </p:cNvPicPr>
          <p:nvPr/>
        </p:nvPicPr>
        <p:blipFill>
          <a:blip r:embed="rId9" cstate="print"/>
          <a:srcRect/>
          <a:stretch>
            <a:fillRect/>
          </a:stretch>
        </p:blipFill>
        <p:spPr bwMode="auto">
          <a:xfrm>
            <a:off x="304800" y="1371600"/>
            <a:ext cx="1905000" cy="1600200"/>
          </a:xfrm>
          <a:prstGeom prst="rect">
            <a:avLst/>
          </a:prstGeom>
          <a:noFill/>
        </p:spPr>
      </p:pic>
      <p:graphicFrame>
        <p:nvGraphicFramePr>
          <p:cNvPr id="20489" name="Object 9"/>
          <p:cNvGraphicFramePr>
            <a:graphicFrameLocks noChangeAspect="1"/>
          </p:cNvGraphicFramePr>
          <p:nvPr/>
        </p:nvGraphicFramePr>
        <p:xfrm>
          <a:off x="8382000" y="6096000"/>
          <a:ext cx="762000" cy="762000"/>
        </p:xfrm>
        <a:graphic>
          <a:graphicData uri="http://schemas.openxmlformats.org/presentationml/2006/ole">
            <p:oleObj spid="_x0000_s2051" name="Photo Editor Photo" r:id="rId10" imgW="2295238" imgH="2457143" progId="">
              <p:embed/>
            </p:oleObj>
          </a:graphicData>
        </a:graphic>
      </p:graphicFrame>
      <p:pic>
        <p:nvPicPr>
          <p:cNvPr id="20490" name="Picture 10" descr="cuffs"/>
          <p:cNvPicPr>
            <a:picLocks noChangeAspect="1" noChangeArrowheads="1"/>
          </p:cNvPicPr>
          <p:nvPr/>
        </p:nvPicPr>
        <p:blipFill>
          <a:blip r:embed="rId11" cstate="print"/>
          <a:srcRect/>
          <a:stretch>
            <a:fillRect/>
          </a:stretch>
        </p:blipFill>
        <p:spPr bwMode="auto">
          <a:xfrm>
            <a:off x="6477000" y="4800600"/>
            <a:ext cx="1905000" cy="1600200"/>
          </a:xfrm>
          <a:prstGeom prst="rect">
            <a:avLst/>
          </a:prstGeom>
          <a:noFill/>
        </p:spPr>
      </p:pic>
      <p:pic>
        <p:nvPicPr>
          <p:cNvPr id="20491" name="Picture 11" descr="watches"/>
          <p:cNvPicPr>
            <a:picLocks noChangeAspect="1" noChangeArrowheads="1"/>
          </p:cNvPicPr>
          <p:nvPr/>
        </p:nvPicPr>
        <p:blipFill>
          <a:blip r:embed="rId12" cstate="print"/>
          <a:srcRect/>
          <a:stretch>
            <a:fillRect/>
          </a:stretch>
        </p:blipFill>
        <p:spPr bwMode="auto">
          <a:xfrm>
            <a:off x="685800" y="4800600"/>
            <a:ext cx="1905000" cy="1600200"/>
          </a:xfrm>
          <a:prstGeom prst="rect">
            <a:avLst/>
          </a:prstGeom>
          <a:noFill/>
        </p:spPr>
      </p:pic>
      <p:sp>
        <p:nvSpPr>
          <p:cNvPr id="20492" name="Text Box 12"/>
          <p:cNvSpPr txBox="1">
            <a:spLocks noChangeArrowheads="1"/>
          </p:cNvSpPr>
          <p:nvPr/>
        </p:nvSpPr>
        <p:spPr bwMode="auto">
          <a:xfrm>
            <a:off x="4648200" y="152400"/>
            <a:ext cx="4343400" cy="519113"/>
          </a:xfrm>
          <a:prstGeom prst="rect">
            <a:avLst/>
          </a:prstGeom>
          <a:solidFill>
            <a:srgbClr val="000066"/>
          </a:solidFill>
          <a:ln w="9525">
            <a:noFill/>
            <a:miter lim="800000"/>
            <a:headEnd/>
            <a:tailEnd/>
          </a:ln>
          <a:effectLst/>
        </p:spPr>
        <p:txBody>
          <a:bodyPr>
            <a:spAutoFit/>
          </a:bodyPr>
          <a:lstStyle/>
          <a:p>
            <a:pPr algn="r">
              <a:spcBef>
                <a:spcPct val="50000"/>
              </a:spcBef>
            </a:pPr>
            <a:r>
              <a:rPr lang="en-US" sz="2800" b="1" dirty="0">
                <a:solidFill>
                  <a:schemeClr val="bg1"/>
                </a:solidFill>
              </a:rPr>
              <a:t>I</a:t>
            </a:r>
            <a:r>
              <a:rPr lang="en-US" sz="2000" dirty="0">
                <a:solidFill>
                  <a:schemeClr val="bg1"/>
                </a:solidFill>
              </a:rPr>
              <a:t>mage and </a:t>
            </a:r>
            <a:r>
              <a:rPr lang="en-US" sz="2800" b="1" dirty="0">
                <a:solidFill>
                  <a:schemeClr val="bg1"/>
                </a:solidFill>
              </a:rPr>
              <a:t>S</a:t>
            </a:r>
            <a:r>
              <a:rPr lang="en-US" sz="2000" dirty="0">
                <a:solidFill>
                  <a:schemeClr val="bg1"/>
                </a:solidFill>
              </a:rPr>
              <a:t>tyling</a:t>
            </a:r>
            <a:endParaRPr lang="en-GB" sz="2000" dirty="0">
              <a:solidFill>
                <a:schemeClr val="bg1"/>
              </a:solidFill>
            </a:endParaRPr>
          </a:p>
        </p:txBody>
      </p:sp>
    </p:spTree>
  </p:cSld>
  <p:clrMapOvr>
    <a:masterClrMapping/>
  </p:clrMapOvr>
  <p:transition>
    <p:dissolve/>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0178829"/>
          <p:cNvPicPr>
            <a:picLocks noChangeAspect="1" noChangeArrowheads="1"/>
          </p:cNvPicPr>
          <p:nvPr/>
        </p:nvPicPr>
        <p:blipFill>
          <a:blip r:embed="rId3" cstate="print"/>
          <a:srcRect/>
          <a:stretch>
            <a:fillRect/>
          </a:stretch>
        </p:blipFill>
        <p:spPr bwMode="auto">
          <a:xfrm>
            <a:off x="533400" y="1524000"/>
            <a:ext cx="3657600" cy="4572000"/>
          </a:xfrm>
          <a:prstGeom prst="rect">
            <a:avLst/>
          </a:prstGeom>
          <a:noFill/>
        </p:spPr>
      </p:pic>
      <p:pic>
        <p:nvPicPr>
          <p:cNvPr id="31747" name="Picture 3" descr="BD07063_"/>
          <p:cNvPicPr>
            <a:picLocks noChangeAspect="1" noChangeArrowheads="1"/>
          </p:cNvPicPr>
          <p:nvPr/>
        </p:nvPicPr>
        <p:blipFill>
          <a:blip r:embed="rId4" cstate="print"/>
          <a:srcRect/>
          <a:stretch>
            <a:fillRect/>
          </a:stretch>
        </p:blipFill>
        <p:spPr bwMode="auto">
          <a:xfrm>
            <a:off x="5257800" y="1600200"/>
            <a:ext cx="3048000" cy="4648200"/>
          </a:xfrm>
          <a:prstGeom prst="rect">
            <a:avLst/>
          </a:prstGeom>
          <a:noFill/>
        </p:spPr>
      </p:pic>
      <p:sp>
        <p:nvSpPr>
          <p:cNvPr id="31748" name="WordArt 4"/>
          <p:cNvSpPr>
            <a:spLocks noChangeArrowheads="1" noChangeShapeType="1" noTextEdit="1"/>
          </p:cNvSpPr>
          <p:nvPr/>
        </p:nvSpPr>
        <p:spPr bwMode="auto">
          <a:xfrm>
            <a:off x="685800" y="76200"/>
            <a:ext cx="36576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chemeClr val="accent2">
                    <a:alpha val="50000"/>
                  </a:schemeClr>
                </a:solidFill>
                <a:effectLst>
                  <a:outerShdw dist="45791" dir="2021404" algn="ctr" rotWithShape="0">
                    <a:srgbClr val="9999FF"/>
                  </a:outerShdw>
                </a:effectLst>
                <a:latin typeface="Arial Black"/>
              </a:rPr>
              <a:t>Appearance</a:t>
            </a:r>
          </a:p>
        </p:txBody>
      </p:sp>
      <p:sp>
        <p:nvSpPr>
          <p:cNvPr id="31749" name="Text Box 5"/>
          <p:cNvSpPr txBox="1">
            <a:spLocks noChangeArrowheads="1"/>
          </p:cNvSpPr>
          <p:nvPr/>
        </p:nvSpPr>
        <p:spPr bwMode="auto">
          <a:xfrm>
            <a:off x="4648200" y="152400"/>
            <a:ext cx="4343400" cy="519113"/>
          </a:xfrm>
          <a:prstGeom prst="rect">
            <a:avLst/>
          </a:prstGeom>
          <a:solidFill>
            <a:srgbClr val="000066"/>
          </a:solidFill>
          <a:ln w="9525">
            <a:noFill/>
            <a:miter lim="800000"/>
            <a:headEnd/>
            <a:tailEnd/>
          </a:ln>
          <a:effectLst/>
        </p:spPr>
        <p:txBody>
          <a:bodyPr>
            <a:spAutoFit/>
          </a:bodyPr>
          <a:lstStyle/>
          <a:p>
            <a:pPr algn="r">
              <a:spcBef>
                <a:spcPct val="50000"/>
              </a:spcBef>
            </a:pPr>
            <a:r>
              <a:rPr lang="en-US" sz="2800" b="1" dirty="0">
                <a:solidFill>
                  <a:schemeClr val="bg1"/>
                </a:solidFill>
              </a:rPr>
              <a:t>I</a:t>
            </a:r>
            <a:r>
              <a:rPr lang="en-US" sz="2000" dirty="0">
                <a:solidFill>
                  <a:schemeClr val="bg1"/>
                </a:solidFill>
              </a:rPr>
              <a:t>mage and </a:t>
            </a:r>
            <a:r>
              <a:rPr lang="en-US" sz="2800" b="1" dirty="0">
                <a:solidFill>
                  <a:schemeClr val="bg1"/>
                </a:solidFill>
              </a:rPr>
              <a:t>S</a:t>
            </a:r>
            <a:r>
              <a:rPr lang="en-US" sz="2000" dirty="0">
                <a:solidFill>
                  <a:schemeClr val="bg1"/>
                </a:solidFill>
              </a:rPr>
              <a:t>tyling</a:t>
            </a:r>
            <a:endParaRPr lang="en-GB" sz="2000" dirty="0">
              <a:solidFill>
                <a:schemeClr val="bg1"/>
              </a:solidFill>
            </a:endParaRPr>
          </a:p>
        </p:txBody>
      </p:sp>
    </p:spTree>
  </p:cSld>
  <p:clrMapOvr>
    <a:masterClrMapping/>
  </p:clrMapOvr>
  <p:transition>
    <p:dissolv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ppt_w</p:attrName>
                                        </p:attrNameLst>
                                      </p:cBhvr>
                                      <p:tavLst>
                                        <p:tav tm="0">
                                          <p:val>
                                            <p:fltVal val="0"/>
                                          </p:val>
                                        </p:tav>
                                        <p:tav tm="100000">
                                          <p:val>
                                            <p:strVal val="#ppt_w"/>
                                          </p:val>
                                        </p:tav>
                                      </p:tavLst>
                                    </p:anim>
                                    <p:anim calcmode="lin" valueType="num">
                                      <p:cBhvr>
                                        <p:cTn id="14" dur="500" fill="hold"/>
                                        <p:tgtEl>
                                          <p:spTgt spid="317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4832092"/>
          </a:xfrm>
          <a:prstGeom prst="rect">
            <a:avLst/>
          </a:prstGeom>
          <a:noFill/>
        </p:spPr>
        <p:txBody>
          <a:bodyPr wrap="square" rtlCol="0">
            <a:spAutoFit/>
          </a:bodyPr>
          <a:lstStyle/>
          <a:p>
            <a:r>
              <a:rPr lang="en-US" sz="2800" dirty="0" smtClean="0">
                <a:solidFill>
                  <a:schemeClr val="accent2"/>
                </a:solidFill>
              </a:rPr>
              <a:t>Some tips for a </a:t>
            </a:r>
            <a:r>
              <a:rPr lang="en-US" sz="2800" smtClean="0">
                <a:solidFill>
                  <a:schemeClr val="accent2"/>
                </a:solidFill>
              </a:rPr>
              <a:t>female  </a:t>
            </a:r>
            <a:endParaRPr lang="en-US" sz="2800" dirty="0" smtClean="0">
              <a:solidFill>
                <a:schemeClr val="accent2"/>
              </a:solidFill>
            </a:endParaRPr>
          </a:p>
          <a:p>
            <a:pPr>
              <a:buFont typeface="Arial" pitchFamily="34" charset="0"/>
              <a:buChar char="•"/>
            </a:pPr>
            <a:endParaRPr lang="en-US" sz="2800" dirty="0" smtClean="0">
              <a:solidFill>
                <a:schemeClr val="accent2"/>
              </a:solidFill>
            </a:endParaRPr>
          </a:p>
          <a:p>
            <a:pPr>
              <a:buFont typeface="Arial" pitchFamily="34" charset="0"/>
              <a:buChar char="•"/>
            </a:pPr>
            <a:r>
              <a:rPr lang="en-US" sz="2800" dirty="0" smtClean="0">
                <a:solidFill>
                  <a:schemeClr val="accent2"/>
                </a:solidFill>
              </a:rPr>
              <a:t> The apron &amp; elastic hair band should always be clean. </a:t>
            </a:r>
          </a:p>
          <a:p>
            <a:r>
              <a:rPr lang="en-US" sz="2800" dirty="0" smtClean="0">
                <a:solidFill>
                  <a:schemeClr val="accent2"/>
                </a:solidFill>
              </a:rPr>
              <a:t> </a:t>
            </a:r>
          </a:p>
          <a:p>
            <a:pPr>
              <a:buFont typeface="Arial" pitchFamily="34" charset="0"/>
              <a:buChar char="•"/>
            </a:pPr>
            <a:r>
              <a:rPr lang="en-US" sz="2800" dirty="0" smtClean="0">
                <a:solidFill>
                  <a:schemeClr val="accent2"/>
                </a:solidFill>
              </a:rPr>
              <a:t>Flat shoes are preferred to high heels. </a:t>
            </a:r>
          </a:p>
          <a:p>
            <a:endParaRPr lang="en-US" sz="2800" dirty="0" smtClean="0">
              <a:solidFill>
                <a:schemeClr val="accent2"/>
              </a:solidFill>
            </a:endParaRPr>
          </a:p>
          <a:p>
            <a:pPr>
              <a:buFont typeface="Arial" pitchFamily="34" charset="0"/>
              <a:buChar char="•"/>
            </a:pPr>
            <a:r>
              <a:rPr lang="en-US" sz="2800" dirty="0" smtClean="0">
                <a:solidFill>
                  <a:schemeClr val="accent2"/>
                </a:solidFill>
              </a:rPr>
              <a:t> Light make-up projects a professional work image.</a:t>
            </a:r>
          </a:p>
          <a:p>
            <a:endParaRPr lang="en-US" sz="2800" dirty="0" smtClean="0">
              <a:solidFill>
                <a:schemeClr val="accent2"/>
              </a:solidFill>
            </a:endParaRPr>
          </a:p>
          <a:p>
            <a:pPr>
              <a:buFont typeface="Arial" pitchFamily="34" charset="0"/>
              <a:buChar char="•"/>
            </a:pPr>
            <a:r>
              <a:rPr lang="en-US" sz="2800" dirty="0" smtClean="0">
                <a:solidFill>
                  <a:schemeClr val="accent2"/>
                </a:solidFill>
              </a:rPr>
              <a:t> Excessive jewellery should be avoided. </a:t>
            </a:r>
          </a:p>
          <a:p>
            <a:r>
              <a:rPr lang="en-US" sz="2800" dirty="0" smtClean="0">
                <a:solidFill>
                  <a:schemeClr val="accent2"/>
                </a:solidFill>
              </a:rPr>
              <a:t> </a:t>
            </a:r>
          </a:p>
          <a:p>
            <a:pPr>
              <a:buFont typeface="Arial" pitchFamily="34" charset="0"/>
              <a:buChar char="•"/>
            </a:pPr>
            <a:r>
              <a:rPr lang="en-US" sz="2800" dirty="0" smtClean="0">
                <a:solidFill>
                  <a:schemeClr val="accent2"/>
                </a:solidFill>
              </a:rPr>
              <a:t>Fresh light cologne is preferable to strong ones.</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788988"/>
            <a:ext cx="7340600" cy="688975"/>
          </a:xfrm>
        </p:spPr>
        <p:txBody>
          <a:bodyPr>
            <a:normAutofit fontScale="90000"/>
          </a:bodyPr>
          <a:lstStyle/>
          <a:p>
            <a:r>
              <a:rPr lang="en-US" dirty="0"/>
              <a:t/>
            </a:r>
            <a:br>
              <a:rPr lang="en-US" dirty="0"/>
            </a:br>
            <a:r>
              <a:rPr lang="en-US" dirty="0"/>
              <a:t/>
            </a:r>
            <a:br>
              <a:rPr lang="en-US" dirty="0"/>
            </a:br>
            <a:endParaRPr lang="en-US" dirty="0"/>
          </a:p>
        </p:txBody>
      </p:sp>
      <p:sp>
        <p:nvSpPr>
          <p:cNvPr id="32771" name="Rectangle 3"/>
          <p:cNvSpPr>
            <a:spLocks noChangeArrowheads="1"/>
          </p:cNvSpPr>
          <p:nvPr/>
        </p:nvSpPr>
        <p:spPr bwMode="auto">
          <a:xfrm>
            <a:off x="3886200" y="6096000"/>
            <a:ext cx="1524000" cy="519113"/>
          </a:xfrm>
          <a:prstGeom prst="rect">
            <a:avLst/>
          </a:prstGeom>
          <a:noFill/>
          <a:ln w="12700" cap="sq">
            <a:noFill/>
            <a:miter lim="800000"/>
            <a:headEnd/>
            <a:tailEnd/>
          </a:ln>
          <a:effectLst/>
        </p:spPr>
        <p:txBody>
          <a:bodyPr>
            <a:spAutoFit/>
          </a:bodyPr>
          <a:lstStyle/>
          <a:p>
            <a:pPr algn="ctr" eaLnBrk="0" hangingPunct="0"/>
            <a:r>
              <a:rPr lang="en-US" sz="2800" b="1" dirty="0">
                <a:solidFill>
                  <a:srgbClr val="A50021"/>
                </a:solidFill>
                <a:latin typeface="Arial" charset="0"/>
              </a:rPr>
              <a:t>HANDS</a:t>
            </a:r>
          </a:p>
        </p:txBody>
      </p:sp>
      <p:sp>
        <p:nvSpPr>
          <p:cNvPr id="32772" name="Rectangle 4"/>
          <p:cNvSpPr>
            <a:spLocks noChangeArrowheads="1"/>
          </p:cNvSpPr>
          <p:nvPr/>
        </p:nvSpPr>
        <p:spPr bwMode="auto">
          <a:xfrm>
            <a:off x="1219200" y="3352800"/>
            <a:ext cx="1211263" cy="519113"/>
          </a:xfrm>
          <a:prstGeom prst="rect">
            <a:avLst/>
          </a:prstGeom>
          <a:noFill/>
          <a:ln w="12700" cap="sq">
            <a:noFill/>
            <a:miter lim="800000"/>
            <a:headEnd/>
            <a:tailEnd/>
          </a:ln>
          <a:effectLst/>
        </p:spPr>
        <p:txBody>
          <a:bodyPr wrap="none">
            <a:spAutoFit/>
          </a:bodyPr>
          <a:lstStyle/>
          <a:p>
            <a:pPr algn="ctr" eaLnBrk="0" hangingPunct="0"/>
            <a:r>
              <a:rPr lang="en-US" sz="2800" b="1" dirty="0">
                <a:solidFill>
                  <a:srgbClr val="A50021"/>
                </a:solidFill>
                <a:latin typeface="Arial" charset="0"/>
              </a:rPr>
              <a:t>BODY</a:t>
            </a:r>
          </a:p>
        </p:txBody>
      </p:sp>
      <p:sp>
        <p:nvSpPr>
          <p:cNvPr id="32773" name="WordArt 5"/>
          <p:cNvSpPr>
            <a:spLocks noChangeArrowheads="1" noChangeShapeType="1" noTextEdit="1"/>
          </p:cNvSpPr>
          <p:nvPr/>
        </p:nvSpPr>
        <p:spPr bwMode="auto">
          <a:xfrm>
            <a:off x="762000" y="152400"/>
            <a:ext cx="3657600" cy="457200"/>
          </a:xfrm>
          <a:prstGeom prst="rect">
            <a:avLst/>
          </a:prstGeom>
        </p:spPr>
        <p:txBody>
          <a:bodyPr wrap="none" fromWordArt="1">
            <a:prstTxWarp prst="textPlain">
              <a:avLst>
                <a:gd name="adj" fmla="val 50000"/>
              </a:avLst>
            </a:prstTxWarp>
          </a:bodyPr>
          <a:lstStyle/>
          <a:p>
            <a:pPr algn="ctr"/>
            <a:r>
              <a:rPr lang="en-US" sz="3600" kern="10" dirty="0">
                <a:ln w="9525" cap="sq">
                  <a:solidFill>
                    <a:srgbClr val="990000"/>
                  </a:solidFill>
                  <a:round/>
                  <a:headEnd/>
                  <a:tailEnd/>
                </a:ln>
                <a:gradFill rotWithShape="0">
                  <a:gsLst>
                    <a:gs pos="0">
                      <a:srgbClr val="A50021"/>
                    </a:gs>
                    <a:gs pos="100000">
                      <a:srgbClr val="CC3300"/>
                    </a:gs>
                  </a:gsLst>
                  <a:path path="rect">
                    <a:fillToRect l="50000" t="50000" r="50000" b="50000"/>
                  </a:path>
                </a:gradFill>
                <a:effectLst>
                  <a:outerShdw dist="35921" dir="2700000" algn="ctr" rotWithShape="0">
                    <a:srgbClr val="C0C0C0"/>
                  </a:outerShdw>
                </a:effectLst>
                <a:latin typeface="Impact"/>
              </a:rPr>
              <a:t>GROOMING</a:t>
            </a:r>
          </a:p>
        </p:txBody>
      </p:sp>
      <p:sp>
        <p:nvSpPr>
          <p:cNvPr id="32774" name="Rectangle 6"/>
          <p:cNvSpPr>
            <a:spLocks noChangeArrowheads="1"/>
          </p:cNvSpPr>
          <p:nvPr/>
        </p:nvSpPr>
        <p:spPr bwMode="auto">
          <a:xfrm>
            <a:off x="914400" y="6096000"/>
            <a:ext cx="1676400" cy="519113"/>
          </a:xfrm>
          <a:prstGeom prst="rect">
            <a:avLst/>
          </a:prstGeom>
          <a:noFill/>
          <a:ln w="12700" cap="sq">
            <a:noFill/>
            <a:miter lim="800000"/>
            <a:headEnd/>
            <a:tailEnd/>
          </a:ln>
          <a:effectLst/>
        </p:spPr>
        <p:txBody>
          <a:bodyPr>
            <a:spAutoFit/>
          </a:bodyPr>
          <a:lstStyle/>
          <a:p>
            <a:pPr algn="ctr" eaLnBrk="0" hangingPunct="0"/>
            <a:r>
              <a:rPr lang="en-US" sz="2800" b="1" dirty="0">
                <a:solidFill>
                  <a:srgbClr val="A50021"/>
                </a:solidFill>
                <a:latin typeface="Arial" charset="0"/>
              </a:rPr>
              <a:t>DENTAL</a:t>
            </a:r>
          </a:p>
        </p:txBody>
      </p:sp>
      <p:sp>
        <p:nvSpPr>
          <p:cNvPr id="32775" name="Rectangle 7"/>
          <p:cNvSpPr>
            <a:spLocks noChangeArrowheads="1"/>
          </p:cNvSpPr>
          <p:nvPr/>
        </p:nvSpPr>
        <p:spPr bwMode="auto">
          <a:xfrm>
            <a:off x="6553200" y="6096000"/>
            <a:ext cx="1295400" cy="519113"/>
          </a:xfrm>
          <a:prstGeom prst="rect">
            <a:avLst/>
          </a:prstGeom>
          <a:noFill/>
          <a:ln w="12700" cap="sq">
            <a:noFill/>
            <a:miter lim="800000"/>
            <a:headEnd/>
            <a:tailEnd/>
          </a:ln>
          <a:effectLst/>
        </p:spPr>
        <p:txBody>
          <a:bodyPr>
            <a:spAutoFit/>
          </a:bodyPr>
          <a:lstStyle/>
          <a:p>
            <a:pPr algn="ctr" eaLnBrk="0" hangingPunct="0"/>
            <a:r>
              <a:rPr lang="en-US" sz="2800" b="1" dirty="0">
                <a:solidFill>
                  <a:srgbClr val="A50021"/>
                </a:solidFill>
                <a:latin typeface="Arial" charset="0"/>
              </a:rPr>
              <a:t>HAIR</a:t>
            </a:r>
          </a:p>
        </p:txBody>
      </p:sp>
      <p:pic>
        <p:nvPicPr>
          <p:cNvPr id="32776" name="Picture 8" descr="Image2"/>
          <p:cNvPicPr>
            <a:picLocks noChangeAspect="1" noChangeArrowheads="1"/>
          </p:cNvPicPr>
          <p:nvPr/>
        </p:nvPicPr>
        <p:blipFill>
          <a:blip r:embed="rId3" cstate="print"/>
          <a:srcRect/>
          <a:stretch>
            <a:fillRect/>
          </a:stretch>
        </p:blipFill>
        <p:spPr bwMode="auto">
          <a:xfrm>
            <a:off x="838200" y="1219200"/>
            <a:ext cx="1905000" cy="1981200"/>
          </a:xfrm>
          <a:prstGeom prst="rect">
            <a:avLst/>
          </a:prstGeom>
          <a:noFill/>
        </p:spPr>
      </p:pic>
      <p:pic>
        <p:nvPicPr>
          <p:cNvPr id="32777" name="Picture 9" descr="Image2"/>
          <p:cNvPicPr>
            <a:picLocks noChangeAspect="1" noChangeArrowheads="1"/>
          </p:cNvPicPr>
          <p:nvPr/>
        </p:nvPicPr>
        <p:blipFill>
          <a:blip r:embed="rId4" cstate="print"/>
          <a:srcRect/>
          <a:stretch>
            <a:fillRect/>
          </a:stretch>
        </p:blipFill>
        <p:spPr bwMode="auto">
          <a:xfrm>
            <a:off x="838200" y="4038600"/>
            <a:ext cx="1905000" cy="1981200"/>
          </a:xfrm>
          <a:prstGeom prst="rect">
            <a:avLst/>
          </a:prstGeom>
          <a:noFill/>
        </p:spPr>
      </p:pic>
      <p:pic>
        <p:nvPicPr>
          <p:cNvPr id="32778" name="Picture 10" descr="Image1"/>
          <p:cNvPicPr>
            <a:picLocks noChangeAspect="1" noChangeArrowheads="1"/>
          </p:cNvPicPr>
          <p:nvPr/>
        </p:nvPicPr>
        <p:blipFill>
          <a:blip r:embed="rId5" cstate="print"/>
          <a:srcRect/>
          <a:stretch>
            <a:fillRect/>
          </a:stretch>
        </p:blipFill>
        <p:spPr bwMode="auto">
          <a:xfrm>
            <a:off x="6324600" y="1295400"/>
            <a:ext cx="1828800" cy="1981200"/>
          </a:xfrm>
          <a:prstGeom prst="rect">
            <a:avLst/>
          </a:prstGeom>
          <a:noFill/>
        </p:spPr>
      </p:pic>
      <p:pic>
        <p:nvPicPr>
          <p:cNvPr id="32779" name="Picture 11" descr="Image1"/>
          <p:cNvPicPr>
            <a:picLocks noChangeAspect="1" noChangeArrowheads="1"/>
          </p:cNvPicPr>
          <p:nvPr/>
        </p:nvPicPr>
        <p:blipFill>
          <a:blip r:embed="rId6" cstate="print"/>
          <a:srcRect/>
          <a:stretch>
            <a:fillRect/>
          </a:stretch>
        </p:blipFill>
        <p:spPr bwMode="auto">
          <a:xfrm>
            <a:off x="6324600" y="4038600"/>
            <a:ext cx="1905000" cy="2057400"/>
          </a:xfrm>
          <a:prstGeom prst="rect">
            <a:avLst/>
          </a:prstGeom>
          <a:noFill/>
        </p:spPr>
      </p:pic>
      <p:pic>
        <p:nvPicPr>
          <p:cNvPr id="32780" name="Picture 12" descr="ua1 003"/>
          <p:cNvPicPr>
            <a:picLocks noChangeAspect="1" noChangeArrowheads="1"/>
          </p:cNvPicPr>
          <p:nvPr/>
        </p:nvPicPr>
        <p:blipFill>
          <a:blip r:embed="rId7" cstate="print"/>
          <a:srcRect/>
          <a:stretch>
            <a:fillRect/>
          </a:stretch>
        </p:blipFill>
        <p:spPr bwMode="auto">
          <a:xfrm>
            <a:off x="3657600" y="1295400"/>
            <a:ext cx="1905000" cy="1981200"/>
          </a:xfrm>
          <a:prstGeom prst="rect">
            <a:avLst/>
          </a:prstGeom>
          <a:noFill/>
        </p:spPr>
      </p:pic>
      <p:pic>
        <p:nvPicPr>
          <p:cNvPr id="32781" name="Picture 13" descr="Image7"/>
          <p:cNvPicPr>
            <a:picLocks noChangeAspect="1" noChangeArrowheads="1"/>
          </p:cNvPicPr>
          <p:nvPr/>
        </p:nvPicPr>
        <p:blipFill>
          <a:blip r:embed="rId8" cstate="print"/>
          <a:srcRect/>
          <a:stretch>
            <a:fillRect/>
          </a:stretch>
        </p:blipFill>
        <p:spPr bwMode="auto">
          <a:xfrm>
            <a:off x="3657600" y="4038600"/>
            <a:ext cx="1905000" cy="2057400"/>
          </a:xfrm>
          <a:prstGeom prst="rect">
            <a:avLst/>
          </a:prstGeom>
          <a:noFill/>
        </p:spPr>
      </p:pic>
      <p:sp>
        <p:nvSpPr>
          <p:cNvPr id="32782" name="Rectangle 14"/>
          <p:cNvSpPr>
            <a:spLocks noChangeArrowheads="1"/>
          </p:cNvSpPr>
          <p:nvPr/>
        </p:nvSpPr>
        <p:spPr bwMode="auto">
          <a:xfrm>
            <a:off x="4038600" y="3352800"/>
            <a:ext cx="1092200" cy="519113"/>
          </a:xfrm>
          <a:prstGeom prst="rect">
            <a:avLst/>
          </a:prstGeom>
          <a:noFill/>
          <a:ln w="12700" cap="sq">
            <a:noFill/>
            <a:miter lim="800000"/>
            <a:headEnd/>
            <a:tailEnd/>
          </a:ln>
          <a:effectLst/>
        </p:spPr>
        <p:txBody>
          <a:bodyPr wrap="none">
            <a:spAutoFit/>
          </a:bodyPr>
          <a:lstStyle/>
          <a:p>
            <a:pPr algn="ctr" eaLnBrk="0" hangingPunct="0"/>
            <a:r>
              <a:rPr lang="en-US" sz="2800" b="1" dirty="0">
                <a:solidFill>
                  <a:srgbClr val="A50021"/>
                </a:solidFill>
                <a:latin typeface="Arial" charset="0"/>
              </a:rPr>
              <a:t>FEET</a:t>
            </a:r>
          </a:p>
        </p:txBody>
      </p:sp>
      <p:sp>
        <p:nvSpPr>
          <p:cNvPr id="32783" name="Rectangle 15"/>
          <p:cNvSpPr>
            <a:spLocks noChangeArrowheads="1"/>
          </p:cNvSpPr>
          <p:nvPr/>
        </p:nvSpPr>
        <p:spPr bwMode="auto">
          <a:xfrm>
            <a:off x="6718300" y="3352800"/>
            <a:ext cx="1033463" cy="519113"/>
          </a:xfrm>
          <a:prstGeom prst="rect">
            <a:avLst/>
          </a:prstGeom>
          <a:noFill/>
          <a:ln w="12700" cap="sq">
            <a:noFill/>
            <a:miter lim="800000"/>
            <a:headEnd/>
            <a:tailEnd/>
          </a:ln>
          <a:effectLst/>
        </p:spPr>
        <p:txBody>
          <a:bodyPr wrap="none">
            <a:spAutoFit/>
          </a:bodyPr>
          <a:lstStyle/>
          <a:p>
            <a:pPr algn="ctr" eaLnBrk="0" hangingPunct="0"/>
            <a:r>
              <a:rPr lang="en-US" sz="2800" b="1" dirty="0">
                <a:solidFill>
                  <a:srgbClr val="A50021"/>
                </a:solidFill>
                <a:latin typeface="Arial" charset="0"/>
              </a:rPr>
              <a:t>SKIN</a:t>
            </a:r>
          </a:p>
        </p:txBody>
      </p:sp>
      <p:sp>
        <p:nvSpPr>
          <p:cNvPr id="32784" name="Text Box 16"/>
          <p:cNvSpPr txBox="1">
            <a:spLocks noChangeArrowheads="1"/>
          </p:cNvSpPr>
          <p:nvPr/>
        </p:nvSpPr>
        <p:spPr bwMode="auto">
          <a:xfrm>
            <a:off x="4648200" y="152400"/>
            <a:ext cx="4343400" cy="519113"/>
          </a:xfrm>
          <a:prstGeom prst="rect">
            <a:avLst/>
          </a:prstGeom>
          <a:solidFill>
            <a:srgbClr val="000066"/>
          </a:solidFill>
          <a:ln w="9525">
            <a:noFill/>
            <a:miter lim="800000"/>
            <a:headEnd/>
            <a:tailEnd/>
          </a:ln>
          <a:effectLst/>
        </p:spPr>
        <p:txBody>
          <a:bodyPr>
            <a:spAutoFit/>
          </a:bodyPr>
          <a:lstStyle/>
          <a:p>
            <a:pPr algn="r">
              <a:spcBef>
                <a:spcPct val="50000"/>
              </a:spcBef>
            </a:pPr>
            <a:r>
              <a:rPr lang="en-US" sz="2800" b="1" dirty="0">
                <a:solidFill>
                  <a:schemeClr val="bg1"/>
                </a:solidFill>
              </a:rPr>
              <a:t>I</a:t>
            </a:r>
            <a:r>
              <a:rPr lang="en-US" sz="2000" dirty="0">
                <a:solidFill>
                  <a:schemeClr val="bg1"/>
                </a:solidFill>
              </a:rPr>
              <a:t>mage and </a:t>
            </a:r>
            <a:r>
              <a:rPr lang="en-US" sz="2800" b="1" dirty="0">
                <a:solidFill>
                  <a:schemeClr val="bg1"/>
                </a:solidFill>
              </a:rPr>
              <a:t>S</a:t>
            </a:r>
            <a:r>
              <a:rPr lang="en-US" sz="2000" dirty="0">
                <a:solidFill>
                  <a:schemeClr val="bg1"/>
                </a:solidFill>
              </a:rPr>
              <a:t>tyling</a:t>
            </a:r>
            <a:endParaRPr lang="en-GB" sz="2000" dirty="0">
              <a:solidFill>
                <a:schemeClr val="bg1"/>
              </a:solidFill>
            </a:endParaRPr>
          </a:p>
        </p:txBody>
      </p:sp>
    </p:spTree>
  </p:cSld>
  <p:clrMapOvr>
    <a:masterClrMapping/>
  </p:clrMapOvr>
  <p:transition>
    <p:dissolv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500" fill="hold"/>
                                        <p:tgtEl>
                                          <p:spTgt spid="32776"/>
                                        </p:tgtEl>
                                        <p:attrNameLst>
                                          <p:attrName>ppt_w</p:attrName>
                                        </p:attrNameLst>
                                      </p:cBhvr>
                                      <p:tavLst>
                                        <p:tav tm="0">
                                          <p:val>
                                            <p:fltVal val="0"/>
                                          </p:val>
                                        </p:tav>
                                        <p:tav tm="100000">
                                          <p:val>
                                            <p:strVal val="#ppt_w"/>
                                          </p:val>
                                        </p:tav>
                                      </p:tavLst>
                                    </p:anim>
                                    <p:anim calcmode="lin" valueType="num">
                                      <p:cBhvr>
                                        <p:cTn id="8" dur="500" fill="hold"/>
                                        <p:tgtEl>
                                          <p:spTgt spid="3277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2777"/>
                                        </p:tgtEl>
                                        <p:attrNameLst>
                                          <p:attrName>style.visibility</p:attrName>
                                        </p:attrNameLst>
                                      </p:cBhvr>
                                      <p:to>
                                        <p:strVal val="visible"/>
                                      </p:to>
                                    </p:set>
                                    <p:anim calcmode="lin" valueType="num">
                                      <p:cBhvr>
                                        <p:cTn id="13" dur="500" fill="hold"/>
                                        <p:tgtEl>
                                          <p:spTgt spid="32777"/>
                                        </p:tgtEl>
                                        <p:attrNameLst>
                                          <p:attrName>ppt_w</p:attrName>
                                        </p:attrNameLst>
                                      </p:cBhvr>
                                      <p:tavLst>
                                        <p:tav tm="0">
                                          <p:val>
                                            <p:fltVal val="0"/>
                                          </p:val>
                                        </p:tav>
                                        <p:tav tm="100000">
                                          <p:val>
                                            <p:strVal val="#ppt_w"/>
                                          </p:val>
                                        </p:tav>
                                      </p:tavLst>
                                    </p:anim>
                                    <p:anim calcmode="lin" valueType="num">
                                      <p:cBhvr>
                                        <p:cTn id="14" dur="500" fill="hold"/>
                                        <p:tgtEl>
                                          <p:spTgt spid="3277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2779"/>
                                        </p:tgtEl>
                                        <p:attrNameLst>
                                          <p:attrName>style.visibility</p:attrName>
                                        </p:attrNameLst>
                                      </p:cBhvr>
                                      <p:to>
                                        <p:strVal val="visible"/>
                                      </p:to>
                                    </p:set>
                                    <p:anim calcmode="lin" valueType="num">
                                      <p:cBhvr>
                                        <p:cTn id="19" dur="500" fill="hold"/>
                                        <p:tgtEl>
                                          <p:spTgt spid="32779"/>
                                        </p:tgtEl>
                                        <p:attrNameLst>
                                          <p:attrName>ppt_w</p:attrName>
                                        </p:attrNameLst>
                                      </p:cBhvr>
                                      <p:tavLst>
                                        <p:tav tm="0">
                                          <p:val>
                                            <p:fltVal val="0"/>
                                          </p:val>
                                        </p:tav>
                                        <p:tav tm="100000">
                                          <p:val>
                                            <p:strVal val="#ppt_w"/>
                                          </p:val>
                                        </p:tav>
                                      </p:tavLst>
                                    </p:anim>
                                    <p:anim calcmode="lin" valueType="num">
                                      <p:cBhvr>
                                        <p:cTn id="20" dur="500" fill="hold"/>
                                        <p:tgtEl>
                                          <p:spTgt spid="3277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2778"/>
                                        </p:tgtEl>
                                        <p:attrNameLst>
                                          <p:attrName>style.visibility</p:attrName>
                                        </p:attrNameLst>
                                      </p:cBhvr>
                                      <p:to>
                                        <p:strVal val="visible"/>
                                      </p:to>
                                    </p:set>
                                    <p:anim calcmode="lin" valueType="num">
                                      <p:cBhvr>
                                        <p:cTn id="25" dur="500" fill="hold"/>
                                        <p:tgtEl>
                                          <p:spTgt spid="32778"/>
                                        </p:tgtEl>
                                        <p:attrNameLst>
                                          <p:attrName>ppt_w</p:attrName>
                                        </p:attrNameLst>
                                      </p:cBhvr>
                                      <p:tavLst>
                                        <p:tav tm="0">
                                          <p:val>
                                            <p:fltVal val="0"/>
                                          </p:val>
                                        </p:tav>
                                        <p:tav tm="100000">
                                          <p:val>
                                            <p:strVal val="#ppt_w"/>
                                          </p:val>
                                        </p:tav>
                                      </p:tavLst>
                                    </p:anim>
                                    <p:anim calcmode="lin" valueType="num">
                                      <p:cBhvr>
                                        <p:cTn id="26" dur="500" fill="hold"/>
                                        <p:tgtEl>
                                          <p:spTgt spid="3277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2781"/>
                                        </p:tgtEl>
                                        <p:attrNameLst>
                                          <p:attrName>style.visibility</p:attrName>
                                        </p:attrNameLst>
                                      </p:cBhvr>
                                      <p:to>
                                        <p:strVal val="visible"/>
                                      </p:to>
                                    </p:set>
                                    <p:anim calcmode="lin" valueType="num">
                                      <p:cBhvr>
                                        <p:cTn id="31" dur="500" fill="hold"/>
                                        <p:tgtEl>
                                          <p:spTgt spid="32781"/>
                                        </p:tgtEl>
                                        <p:attrNameLst>
                                          <p:attrName>ppt_w</p:attrName>
                                        </p:attrNameLst>
                                      </p:cBhvr>
                                      <p:tavLst>
                                        <p:tav tm="0">
                                          <p:val>
                                            <p:fltVal val="0"/>
                                          </p:val>
                                        </p:tav>
                                        <p:tav tm="100000">
                                          <p:val>
                                            <p:strVal val="#ppt_w"/>
                                          </p:val>
                                        </p:tav>
                                      </p:tavLst>
                                    </p:anim>
                                    <p:anim calcmode="lin" valueType="num">
                                      <p:cBhvr>
                                        <p:cTn id="32" dur="500" fill="hold"/>
                                        <p:tgtEl>
                                          <p:spTgt spid="3278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2780"/>
                                        </p:tgtEl>
                                        <p:attrNameLst>
                                          <p:attrName>style.visibility</p:attrName>
                                        </p:attrNameLst>
                                      </p:cBhvr>
                                      <p:to>
                                        <p:strVal val="visible"/>
                                      </p:to>
                                    </p:set>
                                    <p:anim calcmode="lin" valueType="num">
                                      <p:cBhvr>
                                        <p:cTn id="37" dur="500" fill="hold"/>
                                        <p:tgtEl>
                                          <p:spTgt spid="32780"/>
                                        </p:tgtEl>
                                        <p:attrNameLst>
                                          <p:attrName>ppt_w</p:attrName>
                                        </p:attrNameLst>
                                      </p:cBhvr>
                                      <p:tavLst>
                                        <p:tav tm="0">
                                          <p:val>
                                            <p:fltVal val="0"/>
                                          </p:val>
                                        </p:tav>
                                        <p:tav tm="100000">
                                          <p:val>
                                            <p:strVal val="#ppt_w"/>
                                          </p:val>
                                        </p:tav>
                                      </p:tavLst>
                                    </p:anim>
                                    <p:anim calcmode="lin" valueType="num">
                                      <p:cBhvr>
                                        <p:cTn id="38" dur="500" fill="hold"/>
                                        <p:tgtEl>
                                          <p:spTgt spid="327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324535"/>
          </a:xfrm>
          <a:prstGeom prst="rect">
            <a:avLst/>
          </a:prstGeom>
          <a:noFill/>
        </p:spPr>
        <p:txBody>
          <a:bodyPr wrap="square" rtlCol="0">
            <a:spAutoFit/>
          </a:bodyPr>
          <a:lstStyle/>
          <a:p>
            <a:pPr>
              <a:buFont typeface="Wingdings" pitchFamily="2" charset="2"/>
              <a:buChar char="v"/>
            </a:pPr>
            <a:r>
              <a:rPr lang="en-US" sz="2000" dirty="0" smtClean="0"/>
              <a:t>BASIC ETIQUETTES- The hotel &amp; restaurant business is a cocktail of showmanship, diplomacy &amp; sociability. All front line personnel are required to communicate effectively with manners &amp; etiquette of a good host.</a:t>
            </a:r>
          </a:p>
          <a:p>
            <a:r>
              <a:rPr lang="en-US" sz="2000" dirty="0" smtClean="0"/>
              <a:t> The basic etiquettes that a server should exhibit in a restaurant are--------------- </a:t>
            </a:r>
          </a:p>
          <a:p>
            <a:endParaRPr lang="en-US" sz="2000" dirty="0" smtClean="0"/>
          </a:p>
          <a:p>
            <a:pPr marL="342900" indent="-342900">
              <a:buFont typeface="+mj-lt"/>
              <a:buAutoNum type="arabicPeriod"/>
            </a:pPr>
            <a:r>
              <a:rPr lang="en-US" sz="2000" dirty="0" smtClean="0"/>
              <a:t>Attend to guest as soon as they enter the restaurant  using their name as powerful recognition tools. Welcome &amp; wish them according to the time of the day.  </a:t>
            </a:r>
          </a:p>
          <a:p>
            <a:endParaRPr lang="en-US" sz="2000" dirty="0" smtClean="0"/>
          </a:p>
          <a:p>
            <a:r>
              <a:rPr lang="en-US" sz="2000" dirty="0" smtClean="0"/>
              <a:t> 2   Be polite using terms as ‘thank you’, ‘may I assist you’, ‘excuse me’etc.</a:t>
            </a:r>
          </a:p>
          <a:p>
            <a:r>
              <a:rPr lang="en-US" sz="2000" dirty="0" smtClean="0"/>
              <a:t> </a:t>
            </a:r>
          </a:p>
          <a:p>
            <a:r>
              <a:rPr lang="en-US" sz="2000" dirty="0" smtClean="0"/>
              <a:t> 3    Help to seat the ladies first.</a:t>
            </a:r>
          </a:p>
          <a:p>
            <a:r>
              <a:rPr lang="en-US" sz="2000" dirty="0" smtClean="0"/>
              <a:t>  </a:t>
            </a:r>
          </a:p>
          <a:p>
            <a:r>
              <a:rPr lang="en-US" sz="2000" dirty="0" smtClean="0"/>
              <a:t> 4   provide extra cushions or special chairs for children.</a:t>
            </a:r>
          </a:p>
          <a:p>
            <a:r>
              <a:rPr lang="en-US" sz="2000" dirty="0" smtClean="0"/>
              <a:t>  </a:t>
            </a:r>
          </a:p>
          <a:p>
            <a:r>
              <a:rPr lang="en-US" sz="2000" dirty="0" smtClean="0"/>
              <a:t> 5   Do not interrupt a guest conversation when speaking to them.</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610600" cy="6247864"/>
          </a:xfrm>
          <a:prstGeom prst="rect">
            <a:avLst/>
          </a:prstGeom>
          <a:noFill/>
        </p:spPr>
        <p:txBody>
          <a:bodyPr wrap="square" rtlCol="0">
            <a:spAutoFit/>
          </a:bodyPr>
          <a:lstStyle/>
          <a:p>
            <a:pPr marL="342900" indent="-342900"/>
            <a:r>
              <a:rPr lang="en-US" sz="2400" dirty="0" smtClean="0"/>
              <a:t>6.Do not overhear conversation. </a:t>
            </a:r>
          </a:p>
          <a:p>
            <a:pPr marL="342900" indent="-342900"/>
            <a:r>
              <a:rPr lang="en-US" sz="2400" dirty="0" smtClean="0"/>
              <a:t> </a:t>
            </a:r>
          </a:p>
          <a:p>
            <a:pPr marL="342900" indent="-342900"/>
            <a:r>
              <a:rPr lang="en-US" sz="2400" dirty="0" smtClean="0"/>
              <a:t>7.Avoid mannerism such as touching the hair, scratching oneself etc.</a:t>
            </a:r>
          </a:p>
          <a:p>
            <a:pPr marL="342900" indent="-342900"/>
            <a:r>
              <a:rPr lang="en-US" sz="2400" dirty="0" smtClean="0"/>
              <a:t>  </a:t>
            </a:r>
          </a:p>
          <a:p>
            <a:pPr marL="342900" indent="-342900"/>
            <a:r>
              <a:rPr lang="en-US" sz="2400" dirty="0" smtClean="0"/>
              <a:t>8.Stand erect at all times. A gentle bow at the times of service is permissible. </a:t>
            </a:r>
          </a:p>
          <a:p>
            <a:pPr marL="342900" indent="-342900"/>
            <a:r>
              <a:rPr lang="en-US" sz="2400" dirty="0" smtClean="0"/>
              <a:t> </a:t>
            </a:r>
          </a:p>
          <a:p>
            <a:pPr marL="342900" indent="-342900"/>
            <a:r>
              <a:rPr lang="en-US" sz="2400" dirty="0" smtClean="0"/>
              <a:t>9.Remember a guest’s special dish &amp; ascertain whether he\she would like to order it again or not. Guest get impressed by such enquiries. </a:t>
            </a:r>
          </a:p>
          <a:p>
            <a:pPr marL="342900" indent="-342900"/>
            <a:r>
              <a:rPr lang="en-US" sz="2400" dirty="0" smtClean="0"/>
              <a:t> </a:t>
            </a:r>
          </a:p>
          <a:p>
            <a:pPr marL="342900" indent="-342900"/>
            <a:r>
              <a:rPr lang="en-US" sz="2400" dirty="0" smtClean="0"/>
              <a:t> 10.Be attentive to guest calls. sometimes gestures such as raised eyebrow or a nod of the head should be adequate for the server to get the message.</a:t>
            </a:r>
            <a:r>
              <a:rPr lang="en-US" sz="2000" dirty="0" smtClean="0"/>
              <a:t> </a:t>
            </a:r>
          </a:p>
          <a:p>
            <a:pPr marL="342900" indent="-342900"/>
            <a:endParaRPr lang="en-US" sz="2000" dirty="0" smtClean="0"/>
          </a:p>
          <a:p>
            <a:pPr marL="342900" indent="-342900"/>
            <a:r>
              <a:rPr lang="en-US" sz="2000" dirty="0" smtClean="0"/>
              <a:t> </a:t>
            </a:r>
            <a:endParaRPr lang="en-US" sz="20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8458200" cy="6001643"/>
          </a:xfrm>
          <a:prstGeom prst="rect">
            <a:avLst/>
          </a:prstGeom>
          <a:noFill/>
        </p:spPr>
        <p:txBody>
          <a:bodyPr wrap="square" rtlCol="0">
            <a:spAutoFit/>
          </a:bodyPr>
          <a:lstStyle/>
          <a:p>
            <a:pPr marL="342900" indent="-342900"/>
            <a:r>
              <a:rPr lang="en-US" sz="2800" dirty="0" smtClean="0"/>
              <a:t>11.Talk softly.</a:t>
            </a:r>
          </a:p>
          <a:p>
            <a:pPr marL="342900" indent="-342900"/>
            <a:r>
              <a:rPr lang="en-US" sz="2800" dirty="0" smtClean="0"/>
              <a:t>  </a:t>
            </a:r>
          </a:p>
          <a:p>
            <a:pPr marL="342900" indent="-342900"/>
            <a:r>
              <a:rPr lang="en-US" sz="2800" dirty="0" smtClean="0"/>
              <a:t>12.Light guest cigarettes.{check the restaurant’s smoking policy} </a:t>
            </a:r>
          </a:p>
          <a:p>
            <a:pPr marL="342900" indent="-342900"/>
            <a:r>
              <a:rPr lang="en-US" sz="2800" dirty="0" smtClean="0"/>
              <a:t>  </a:t>
            </a:r>
          </a:p>
          <a:p>
            <a:pPr marL="342900" indent="-342900"/>
            <a:r>
              <a:rPr lang="en-US" sz="2800" dirty="0" smtClean="0"/>
              <a:t>13.Avoid arguments. </a:t>
            </a:r>
          </a:p>
          <a:p>
            <a:pPr marL="342900" indent="-342900"/>
            <a:r>
              <a:rPr lang="en-US" sz="2800" dirty="0" smtClean="0"/>
              <a:t> </a:t>
            </a:r>
          </a:p>
          <a:p>
            <a:pPr marL="342900" indent="-342900"/>
            <a:r>
              <a:rPr lang="en-US" sz="2800" dirty="0" smtClean="0"/>
              <a:t>14.Carry pen in the trouser pockets &amp; not behind the ears or clipped in front of the jacket.</a:t>
            </a:r>
          </a:p>
          <a:p>
            <a:pPr marL="342900" indent="-342900"/>
            <a:r>
              <a:rPr lang="en-US" sz="2800" dirty="0" smtClean="0"/>
              <a:t>  </a:t>
            </a:r>
          </a:p>
          <a:p>
            <a:pPr marL="342900" indent="-342900"/>
            <a:r>
              <a:rPr lang="en-US" sz="2800" dirty="0" smtClean="0"/>
              <a:t>15.Desist from chewing gum  </a:t>
            </a:r>
          </a:p>
          <a:p>
            <a:pPr marL="342900" indent="-342900"/>
            <a:endParaRPr lang="en-US" sz="2800" dirty="0" smtClean="0"/>
          </a:p>
          <a:p>
            <a:pPr marL="342900" indent="-342900"/>
            <a:r>
              <a:rPr lang="en-US" sz="2800" dirty="0" smtClean="0"/>
              <a:t> 16.present the bill to the host in a folder.</a:t>
            </a:r>
          </a:p>
          <a:p>
            <a:pPr marL="342900" indent="-342900"/>
            <a:r>
              <a:rPr lang="en-US" sz="2000" dirty="0" smtClean="0"/>
              <a:t>  </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10600" cy="1477328"/>
          </a:xfrm>
          <a:prstGeom prst="rect">
            <a:avLst/>
          </a:prstGeom>
          <a:noFill/>
        </p:spPr>
        <p:txBody>
          <a:bodyPr wrap="square" rtlCol="0">
            <a:spAutoFit/>
          </a:bodyPr>
          <a:lstStyle/>
          <a:p>
            <a:pPr marL="342900" indent="-342900"/>
            <a:r>
              <a:rPr lang="en-US" dirty="0" smtClean="0"/>
              <a:t>17. Avoid soliciting for tips. Remove tips after guest have left. </a:t>
            </a:r>
          </a:p>
          <a:p>
            <a:pPr marL="342900" indent="-342900"/>
            <a:r>
              <a:rPr lang="en-US" dirty="0" smtClean="0"/>
              <a:t> </a:t>
            </a:r>
          </a:p>
          <a:p>
            <a:pPr marL="342900" indent="-342900"/>
            <a:r>
              <a:rPr lang="en-US" dirty="0" smtClean="0"/>
              <a:t>18  Always thank the guest.</a:t>
            </a:r>
          </a:p>
          <a:p>
            <a:pPr marL="342900" indent="-342900"/>
            <a:r>
              <a:rPr lang="en-US" dirty="0" smtClean="0"/>
              <a:t>  </a:t>
            </a:r>
          </a:p>
          <a:p>
            <a:pPr marL="342900" indent="-342900"/>
            <a:r>
              <a:rPr lang="en-US" dirty="0" smtClean="0"/>
              <a:t>19.Enter &amp; leave the restaurant through the service door only.</a:t>
            </a: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CB101049"/>
          <p:cNvPicPr>
            <a:picLocks noGrp="1" noChangeAspect="1" noChangeArrowheads="1"/>
          </p:cNvPicPr>
          <p:nvPr>
            <p:ph idx="1"/>
          </p:nvPr>
        </p:nvPicPr>
        <p:blipFill>
          <a:blip r:embed="rId4" cstate="print"/>
          <a:srcRect/>
          <a:stretch>
            <a:fillRect/>
          </a:stretch>
        </p:blipFill>
        <p:spPr>
          <a:xfrm>
            <a:off x="2819400" y="838200"/>
            <a:ext cx="3276600" cy="5334000"/>
          </a:xfrm>
          <a:noFill/>
          <a:ln/>
        </p:spPr>
      </p:pic>
      <p:sp>
        <p:nvSpPr>
          <p:cNvPr id="155655" name="Text Box 7"/>
          <p:cNvSpPr txBox="1">
            <a:spLocks noChangeArrowheads="1"/>
          </p:cNvSpPr>
          <p:nvPr/>
        </p:nvSpPr>
        <p:spPr bwMode="auto">
          <a:xfrm>
            <a:off x="685800" y="1219200"/>
            <a:ext cx="3200400" cy="457200"/>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Service with smile</a:t>
            </a:r>
            <a:endParaRPr lang="en-GB" b="1" dirty="0">
              <a:latin typeface="Arial" charset="0"/>
            </a:endParaRPr>
          </a:p>
        </p:txBody>
      </p:sp>
      <p:sp>
        <p:nvSpPr>
          <p:cNvPr id="155656" name="Text Box 8"/>
          <p:cNvSpPr txBox="1">
            <a:spLocks noChangeArrowheads="1"/>
          </p:cNvSpPr>
          <p:nvPr/>
        </p:nvSpPr>
        <p:spPr bwMode="auto">
          <a:xfrm>
            <a:off x="5181600" y="4267200"/>
            <a:ext cx="3200400" cy="457200"/>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All the time</a:t>
            </a:r>
            <a:endParaRPr lang="en-GB" b="1" dirty="0">
              <a:latin typeface="Arial" charset="0"/>
            </a:endParaRPr>
          </a:p>
        </p:txBody>
      </p:sp>
    </p:spTree>
  </p:cSld>
  <p:clrMapOvr>
    <a:masterClrMapping/>
  </p:clrMapOvr>
  <p:transition>
    <p:dissolve/>
    <p:sndAc>
      <p:stSnd>
        <p:snd r:embed="rId3"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610600" cy="5816977"/>
          </a:xfrm>
          <a:prstGeom prst="rect">
            <a:avLst/>
          </a:prstGeom>
          <a:noFill/>
        </p:spPr>
        <p:txBody>
          <a:bodyPr wrap="square" rtlCol="0">
            <a:spAutoFit/>
          </a:bodyPr>
          <a:lstStyle/>
          <a:p>
            <a:r>
              <a:rPr lang="en-US" sz="2800" dirty="0" smtClean="0">
                <a:solidFill>
                  <a:schemeClr val="accent2"/>
                </a:solidFill>
              </a:rPr>
              <a:t>               COMPETENCIES OF FOOD SERVICE PROFESSIONALS----------------------------------------- </a:t>
            </a:r>
          </a:p>
          <a:p>
            <a:r>
              <a:rPr lang="en-US" sz="2800" dirty="0" smtClean="0">
                <a:solidFill>
                  <a:schemeClr val="accent2"/>
                </a:solidFill>
              </a:rPr>
              <a:t>Competencies are the attitudes &amp; behaviors that a person possesses. some of these are taught in childhood by parents &amp; teachers. people may have some of these competencies  as part of their nature but some can be acquired &amp; developed through constant practice &amp; discipline. Hospitality education builds these competencies into their curriculum in recognation of their importance in the profession.Hospitalitybeing a people’s business requires the highest numbers of competencies. These intangibles impact on guest experiences far more than the products they purchase.</a:t>
            </a:r>
            <a:endParaRPr lang="en-US" sz="2800" dirty="0">
              <a:solidFill>
                <a:schemeClr val="accent2"/>
              </a:solidFill>
            </a:endParaRP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66800"/>
            <a:ext cx="8686800" cy="4524315"/>
          </a:xfrm>
          <a:prstGeom prst="rect">
            <a:avLst/>
          </a:prstGeom>
          <a:noFill/>
        </p:spPr>
        <p:txBody>
          <a:bodyPr wrap="square" rtlCol="0">
            <a:spAutoFit/>
          </a:bodyPr>
          <a:lstStyle/>
          <a:p>
            <a:r>
              <a:rPr lang="en-US" sz="2400" dirty="0" smtClean="0"/>
              <a:t>COURTSEY------------------------------------</a:t>
            </a:r>
          </a:p>
          <a:p>
            <a:pPr marL="342900" indent="-342900">
              <a:buFont typeface="+mj-lt"/>
              <a:buAutoNum type="arabicPeriod"/>
            </a:pPr>
            <a:r>
              <a:rPr lang="en-US" sz="2400" dirty="0" smtClean="0"/>
              <a:t>Guest entering the restaurant must be received by the hostess or the supervisor in a cordial manner &amp; led to a seat. Help guest to be seated.</a:t>
            </a:r>
          </a:p>
          <a:p>
            <a:pPr marL="342900" indent="-342900">
              <a:buFont typeface="+mj-lt"/>
              <a:buAutoNum type="arabicPeriod"/>
            </a:pPr>
            <a:r>
              <a:rPr lang="en-US" sz="2400" dirty="0" smtClean="0"/>
              <a:t> Address guest by name as it gives recognition. Pronounce names correctly. </a:t>
            </a:r>
          </a:p>
          <a:p>
            <a:pPr marL="342900" indent="-342900">
              <a:buFont typeface="+mj-lt"/>
              <a:buAutoNum type="arabicPeriod"/>
            </a:pPr>
            <a:r>
              <a:rPr lang="en-US" sz="2400" dirty="0" smtClean="0"/>
              <a:t>Guest must be asked prior to seating whether the table that they have been allotted is comfortable or not. </a:t>
            </a:r>
          </a:p>
          <a:p>
            <a:pPr marL="342900" indent="-342900">
              <a:buFont typeface="+mj-lt"/>
              <a:buAutoNum type="arabicPeriod"/>
            </a:pPr>
            <a:r>
              <a:rPr lang="en-US" sz="2400" dirty="0" smtClean="0"/>
              <a:t>When approaching a guest use words like “may I assist you” or “may I be of assistance” </a:t>
            </a:r>
          </a:p>
          <a:p>
            <a:pPr marL="342900" indent="-342900">
              <a:buFont typeface="+mj-lt"/>
              <a:buAutoNum type="arabicPeriod"/>
            </a:pPr>
            <a:r>
              <a:rPr lang="en-US" sz="2400" dirty="0" smtClean="0"/>
              <a:t>Let guest take time to select their menu. after a while approach them saying “are you ready to order sir\madam.” </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5632311"/>
          </a:xfrm>
          <a:prstGeom prst="rect">
            <a:avLst/>
          </a:prstGeom>
          <a:noFill/>
        </p:spPr>
        <p:txBody>
          <a:bodyPr wrap="square" rtlCol="0">
            <a:spAutoFit/>
          </a:bodyPr>
          <a:lstStyle/>
          <a:p>
            <a:pPr marL="342900" indent="-342900"/>
            <a:r>
              <a:rPr lang="en-US" dirty="0" smtClean="0"/>
              <a:t>6. </a:t>
            </a:r>
            <a:r>
              <a:rPr lang="en-US" sz="2400" dirty="0" smtClean="0"/>
              <a:t>Guest should never be hustled .Let them finish their drink before asking for their food order especially in the evenings. During lunch time, people are on tight schedules so the server must recognise this needs by providing quick service. </a:t>
            </a:r>
          </a:p>
          <a:p>
            <a:pPr marL="342900" indent="-342900"/>
            <a:endParaRPr lang="en-US" sz="2400" dirty="0" smtClean="0"/>
          </a:p>
          <a:p>
            <a:pPr marL="342900" indent="-342900"/>
            <a:r>
              <a:rPr lang="en-US" sz="2400" dirty="0" smtClean="0"/>
              <a:t>7.If a guest says his food or drink isn't right, the waiter should not argue but listen to the complaint,apologise by saying ‘I am sorry. please let me replace it or do you prefer something else?’ </a:t>
            </a:r>
          </a:p>
          <a:p>
            <a:pPr marL="342900" indent="-342900"/>
            <a:r>
              <a:rPr lang="en-US" sz="2400" dirty="0" smtClean="0"/>
              <a:t> </a:t>
            </a:r>
          </a:p>
          <a:p>
            <a:pPr marL="342900" indent="-342900"/>
            <a:r>
              <a:rPr lang="en-US" sz="2400" dirty="0" smtClean="0"/>
              <a:t>8.In case a waiter is busy &amp; cannot attend to a guest at once, the server should inform the guest that he\she will attend shortly.</a:t>
            </a:r>
          </a:p>
          <a:p>
            <a:pPr marL="342900" indent="-342900"/>
            <a:r>
              <a:rPr lang="en-US" sz="2400" dirty="0" smtClean="0"/>
              <a:t>  </a:t>
            </a:r>
          </a:p>
          <a:p>
            <a:pPr marL="342900" indent="-342900"/>
            <a:r>
              <a:rPr lang="en-US" sz="2400" dirty="0" smtClean="0"/>
              <a:t>9.Always present the cheque without delay.To close a service say, “Is there anything else I can get for you?” </a:t>
            </a:r>
          </a:p>
          <a:p>
            <a:pPr marL="342900" indent="-342900"/>
            <a:r>
              <a:rPr lang="en-US" sz="2400" dirty="0" smtClean="0"/>
              <a:t>10.Always thank the guest.</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686800" cy="5909310"/>
          </a:xfrm>
          <a:prstGeom prst="rect">
            <a:avLst/>
          </a:prstGeom>
          <a:noFill/>
        </p:spPr>
        <p:txBody>
          <a:bodyPr wrap="square" rtlCol="0">
            <a:spAutoFit/>
          </a:bodyPr>
          <a:lstStyle/>
          <a:p>
            <a:r>
              <a:rPr lang="en-US" sz="2400" dirty="0" smtClean="0"/>
              <a:t>SEQUENCE OF SERVICE &amp; STANDARD POLITE PHARSES FOR RESTAURANT STAFF-----------------</a:t>
            </a:r>
          </a:p>
          <a:p>
            <a:r>
              <a:rPr lang="en-US" sz="2400" dirty="0" smtClean="0"/>
              <a:t>  </a:t>
            </a:r>
          </a:p>
          <a:p>
            <a:pPr>
              <a:buFont typeface="Wingdings" pitchFamily="2" charset="2"/>
              <a:buChar char="v"/>
            </a:pPr>
            <a:r>
              <a:rPr lang="en-US" sz="2400" dirty="0" smtClean="0"/>
              <a:t> RECEVING GUEST-----’Good morning\afternoon\evening Mr.\Mrs. ‘Do u have a reservation sir\madam?{If possible note guest’s name on the diary to facilitate paging &amp; for increasing guest history database.</a:t>
            </a:r>
          </a:p>
          <a:p>
            <a:endParaRPr lang="en-US" sz="2400" dirty="0" smtClean="0"/>
          </a:p>
          <a:p>
            <a:pPr>
              <a:buFont typeface="Wingdings" pitchFamily="2" charset="2"/>
              <a:buChar char="v"/>
            </a:pPr>
            <a:r>
              <a:rPr lang="en-US" sz="2400" dirty="0" smtClean="0"/>
              <a:t> LEADING GUESTS TO THE TABLE----’This way please’ </a:t>
            </a:r>
          </a:p>
          <a:p>
            <a:pPr>
              <a:buFont typeface="Wingdings" pitchFamily="2" charset="2"/>
              <a:buChar char="v"/>
            </a:pPr>
            <a:endParaRPr lang="en-US" sz="2400" dirty="0" smtClean="0"/>
          </a:p>
          <a:p>
            <a:pPr>
              <a:buFont typeface="Wingdings" pitchFamily="2" charset="2"/>
              <a:buChar char="v"/>
            </a:pPr>
            <a:r>
              <a:rPr lang="en-US" sz="2400" dirty="0" smtClean="0"/>
              <a:t> SEATING THE GUESTS----’Allow me sir\madam {partly pull out the chair} Unfold the napkin.</a:t>
            </a:r>
          </a:p>
          <a:p>
            <a:endParaRPr lang="en-US" sz="2400" dirty="0" smtClean="0"/>
          </a:p>
          <a:p>
            <a:pPr>
              <a:buFont typeface="Wingdings" pitchFamily="2" charset="2"/>
              <a:buChar char="v"/>
            </a:pPr>
            <a:r>
              <a:rPr lang="en-US" sz="2400" dirty="0" smtClean="0"/>
              <a:t> CHECKING FOR WATER----’Would you like to have mineral water or regular water’?  </a:t>
            </a:r>
          </a:p>
          <a:p>
            <a:pPr>
              <a:buFont typeface="Wingdings" pitchFamily="2" charset="2"/>
              <a:buChar char="v"/>
            </a:pPr>
            <a:endParaRPr lang="en-US" dirty="0" smtClean="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5816977"/>
          </a:xfrm>
          <a:prstGeom prst="rect">
            <a:avLst/>
          </a:prstGeom>
          <a:noFill/>
        </p:spPr>
        <p:txBody>
          <a:bodyPr wrap="square" rtlCol="0">
            <a:spAutoFit/>
          </a:bodyPr>
          <a:lstStyle/>
          <a:p>
            <a:pPr>
              <a:buFont typeface="Wingdings" pitchFamily="2" charset="2"/>
              <a:buChar char="v"/>
            </a:pPr>
            <a:r>
              <a:rPr lang="en-US" sz="2400" dirty="0" smtClean="0"/>
              <a:t>PRESENTING THE DRINKS MENU---’Would you care for a drink sir\madam? If yes-present the beverage list. </a:t>
            </a:r>
          </a:p>
          <a:p>
            <a:pPr>
              <a:buFont typeface="Wingdings" pitchFamily="2" charset="2"/>
              <a:buChar char="v"/>
            </a:pPr>
            <a:endParaRPr lang="en-US" sz="2400" dirty="0" smtClean="0"/>
          </a:p>
          <a:p>
            <a:pPr>
              <a:buFont typeface="Wingdings" pitchFamily="2" charset="2"/>
              <a:buChar char="v"/>
            </a:pPr>
            <a:r>
              <a:rPr lang="en-US" sz="2400" dirty="0" smtClean="0"/>
              <a:t>TAKING THE DRINKS ORDER----’May I have your order sir\madam?’ </a:t>
            </a:r>
          </a:p>
          <a:p>
            <a:r>
              <a:rPr lang="en-US" sz="2400" dirty="0" smtClean="0"/>
              <a:t>     For spirits always check for mixers. Would you like it with soda &amp; ice sir? </a:t>
            </a:r>
          </a:p>
          <a:p>
            <a:endParaRPr lang="en-US" sz="2400" dirty="0" smtClean="0"/>
          </a:p>
          <a:p>
            <a:pPr>
              <a:buFont typeface="Wingdings" pitchFamily="2" charset="2"/>
              <a:buChar char="v"/>
            </a:pPr>
            <a:r>
              <a:rPr lang="en-US" sz="2400" dirty="0" smtClean="0"/>
              <a:t> SERVING DRINKS----Ensure you announce what you are serving. “sweet lime juice at room temperature madam. </a:t>
            </a:r>
          </a:p>
          <a:p>
            <a:r>
              <a:rPr lang="en-US" sz="2400" dirty="0" smtClean="0"/>
              <a:t> After the service say-Enjoy your  drink sir\madam.</a:t>
            </a:r>
          </a:p>
          <a:p>
            <a:r>
              <a:rPr lang="en-US" sz="2400" dirty="0" smtClean="0"/>
              <a:t>  </a:t>
            </a:r>
          </a:p>
          <a:p>
            <a:pPr>
              <a:buFont typeface="Wingdings" pitchFamily="2" charset="2"/>
              <a:buChar char="v"/>
            </a:pPr>
            <a:r>
              <a:rPr lang="en-US" sz="2400" dirty="0" smtClean="0"/>
              <a:t>PRESENTING FOOD MENU----”Our dinner menu madam\sir”</a:t>
            </a:r>
          </a:p>
          <a:p>
            <a:r>
              <a:rPr lang="en-US" sz="2400" dirty="0" smtClean="0"/>
              <a:t>    {Ensure that you inform the guests about non availability of the items &amp; specialty of the day if any at this stage}</a:t>
            </a:r>
          </a:p>
          <a:p>
            <a:r>
              <a:rPr lang="en-US" dirty="0" smtClean="0"/>
              <a:t> </a:t>
            </a:r>
          </a:p>
          <a:p>
            <a:r>
              <a:rPr lang="en-US" dirty="0" smtClean="0"/>
              <a:t>  </a:t>
            </a: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8839200" cy="4893647"/>
          </a:xfrm>
          <a:prstGeom prst="rect">
            <a:avLst/>
          </a:prstGeom>
          <a:noFill/>
        </p:spPr>
        <p:txBody>
          <a:bodyPr wrap="square" rtlCol="0">
            <a:spAutoFit/>
          </a:bodyPr>
          <a:lstStyle/>
          <a:p>
            <a:pPr>
              <a:buFont typeface="Wingdings" pitchFamily="2" charset="2"/>
              <a:buChar char="v"/>
            </a:pPr>
            <a:r>
              <a:rPr lang="en-US" sz="2400" dirty="0" smtClean="0"/>
              <a:t>TAKING FOOD ORDER----”May I have your order sir\madam or “would you like to        order sir\madam? </a:t>
            </a:r>
          </a:p>
          <a:p>
            <a:r>
              <a:rPr lang="en-US" sz="2400" dirty="0" smtClean="0"/>
              <a:t>{Each time the guest orders for a dish, acknowledge by simply saying “certainly sir\madam”}  </a:t>
            </a:r>
          </a:p>
          <a:p>
            <a:pPr>
              <a:buFont typeface="Arial" pitchFamily="34" charset="0"/>
              <a:buChar char="•"/>
            </a:pPr>
            <a:r>
              <a:rPr lang="en-US" sz="2400" dirty="0" smtClean="0"/>
              <a:t> Always maintain good posture &amp; a minimum distance of two feet while speaking to the guest. </a:t>
            </a:r>
          </a:p>
          <a:p>
            <a:pPr>
              <a:buFont typeface="Arial" pitchFamily="34" charset="0"/>
              <a:buChar char="•"/>
            </a:pPr>
            <a:r>
              <a:rPr lang="en-US" sz="2400" dirty="0" smtClean="0"/>
              <a:t> Remember not to remark negatively about any dish on the menu.</a:t>
            </a:r>
          </a:p>
          <a:p>
            <a:pPr>
              <a:buFont typeface="Arial" pitchFamily="34" charset="0"/>
              <a:buChar char="•"/>
            </a:pPr>
            <a:r>
              <a:rPr lang="en-US" sz="2400" dirty="0" smtClean="0"/>
              <a:t> Give two options if the guests for ur recommendation. </a:t>
            </a:r>
          </a:p>
          <a:p>
            <a:pPr>
              <a:buFont typeface="Arial" pitchFamily="34" charset="0"/>
              <a:buChar char="•"/>
            </a:pPr>
            <a:r>
              <a:rPr lang="en-US" sz="2400" dirty="0" smtClean="0"/>
              <a:t> Always note down the order </a:t>
            </a:r>
          </a:p>
          <a:p>
            <a:pPr>
              <a:buFont typeface="Arial" pitchFamily="34" charset="0"/>
              <a:buChar char="•"/>
            </a:pPr>
            <a:r>
              <a:rPr lang="en-US" sz="2400" dirty="0" smtClean="0"/>
              <a:t> If you are not sure about any detail, do not give  wrong information. check with the chef \supervisor &amp; revert to the guest.</a:t>
            </a:r>
          </a:p>
          <a:p>
            <a:pPr>
              <a:buFont typeface="Arial" pitchFamily="34" charset="0"/>
              <a:buChar char="•"/>
            </a:pPr>
            <a:r>
              <a:rPr lang="en-US" sz="2400" dirty="0" smtClean="0"/>
              <a:t> Always repeat the order to the guest.</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4524315"/>
          </a:xfrm>
          <a:prstGeom prst="rect">
            <a:avLst/>
          </a:prstGeom>
          <a:noFill/>
        </p:spPr>
        <p:txBody>
          <a:bodyPr wrap="square" rtlCol="0">
            <a:spAutoFit/>
          </a:bodyPr>
          <a:lstStyle/>
          <a:p>
            <a:pPr>
              <a:buFont typeface="Wingdings" pitchFamily="2" charset="2"/>
              <a:buChar char="v"/>
            </a:pPr>
            <a:r>
              <a:rPr lang="en-US" sz="2400" dirty="0" smtClean="0"/>
              <a:t>SERVING FOOD-Make sure you announce what you are serving.</a:t>
            </a:r>
          </a:p>
          <a:p>
            <a:r>
              <a:rPr lang="en-US" sz="2400" dirty="0" smtClean="0"/>
              <a:t>                                  “spaghetti with cheese sauce sir\madam”     </a:t>
            </a:r>
          </a:p>
          <a:p>
            <a:r>
              <a:rPr lang="en-US" sz="2400" dirty="0" smtClean="0"/>
              <a:t> {Remember the order placed by each guest, &amp; serve the right dish to each guest without asking}</a:t>
            </a:r>
          </a:p>
          <a:p>
            <a:r>
              <a:rPr lang="en-US" sz="2400" dirty="0" smtClean="0"/>
              <a:t>  </a:t>
            </a:r>
          </a:p>
          <a:p>
            <a:pPr>
              <a:buFont typeface="Wingdings" pitchFamily="2" charset="2"/>
              <a:buChar char="v"/>
            </a:pPr>
            <a:r>
              <a:rPr lang="en-US" sz="2400" dirty="0" smtClean="0"/>
              <a:t>CHECKING FOR REPEAT DRINKS ORDER-”Would you like to have another glass of Jim beam?”</a:t>
            </a:r>
          </a:p>
          <a:p>
            <a:r>
              <a:rPr lang="en-US" sz="2400" dirty="0" smtClean="0"/>
              <a:t>{Recommend another drink when the glass is 3\4</a:t>
            </a:r>
            <a:r>
              <a:rPr lang="en-US" sz="2400" baseline="30000" dirty="0" smtClean="0"/>
              <a:t>th</a:t>
            </a:r>
            <a:r>
              <a:rPr lang="en-US" sz="2400" dirty="0" smtClean="0"/>
              <a:t> empty. </a:t>
            </a:r>
          </a:p>
          <a:p>
            <a:r>
              <a:rPr lang="en-US" sz="2400" dirty="0" smtClean="0"/>
              <a:t> </a:t>
            </a:r>
          </a:p>
          <a:p>
            <a:pPr>
              <a:buFont typeface="Wingdings" pitchFamily="2" charset="2"/>
              <a:buChar char="v"/>
            </a:pPr>
            <a:r>
              <a:rPr lang="en-US" sz="2400" dirty="0" smtClean="0"/>
              <a:t>CHECKING THE FOOD QUALITY-”I hope you are enjoying your dinner\lunch\breakfast sir\madam.”</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763000" cy="5909310"/>
          </a:xfrm>
          <a:prstGeom prst="rect">
            <a:avLst/>
          </a:prstGeom>
          <a:noFill/>
        </p:spPr>
        <p:txBody>
          <a:bodyPr wrap="square" rtlCol="0">
            <a:spAutoFit/>
          </a:bodyPr>
          <a:lstStyle/>
          <a:p>
            <a:pPr>
              <a:buFont typeface="Wingdings" pitchFamily="2" charset="2"/>
              <a:buChar char="v"/>
            </a:pPr>
            <a:r>
              <a:rPr lang="en-US" sz="2400" dirty="0" smtClean="0"/>
              <a:t>CLEARING PLATES---’Excuse me madam\sir.' If a guest has left most of his \her food always inquire ‘I hope you liked the pasta, sir\madam’ </a:t>
            </a:r>
          </a:p>
          <a:p>
            <a:r>
              <a:rPr lang="en-US" sz="2400" dirty="0" smtClean="0"/>
              <a:t>{If the guest expresses dissatisfaction always inform your supervisor.}</a:t>
            </a:r>
          </a:p>
          <a:p>
            <a:r>
              <a:rPr lang="en-US" sz="2400" dirty="0" smtClean="0"/>
              <a:t>  </a:t>
            </a:r>
          </a:p>
          <a:p>
            <a:pPr marL="342900" indent="-342900">
              <a:buFont typeface="Wingdings" pitchFamily="2" charset="2"/>
              <a:buChar char="v"/>
            </a:pPr>
            <a:r>
              <a:rPr lang="en-US" sz="2400" dirty="0" smtClean="0"/>
              <a:t>CRUMBING &amp; PLACING TOOTHPICKS ON THE TABLE----”Please allow me sir\madam. </a:t>
            </a:r>
          </a:p>
          <a:p>
            <a:pPr marL="342900" indent="-342900"/>
            <a:r>
              <a:rPr lang="en-US" sz="2400" dirty="0" smtClean="0"/>
              <a:t>{Crumb the table first,&amp; then place the toothpicks} </a:t>
            </a:r>
          </a:p>
          <a:p>
            <a:pPr marL="342900" indent="-342900"/>
            <a:r>
              <a:rPr lang="en-US" sz="2400" dirty="0" smtClean="0"/>
              <a:t> </a:t>
            </a:r>
          </a:p>
          <a:p>
            <a:pPr marL="342900" indent="-342900">
              <a:buFont typeface="Wingdings" pitchFamily="2" charset="2"/>
              <a:buChar char="v"/>
            </a:pPr>
            <a:r>
              <a:rPr lang="en-US" sz="2400" dirty="0" smtClean="0"/>
              <a:t>TAKING DESSERT ORDER—Same as taking food order. </a:t>
            </a:r>
          </a:p>
          <a:p>
            <a:pPr marL="342900" indent="-342900"/>
            <a:endParaRPr lang="en-US" sz="2400" dirty="0" smtClean="0"/>
          </a:p>
          <a:p>
            <a:pPr marL="342900" indent="-342900">
              <a:buFont typeface="Wingdings" pitchFamily="2" charset="2"/>
              <a:buChar char="v"/>
            </a:pPr>
            <a:r>
              <a:rPr lang="en-US" sz="2400" dirty="0" smtClean="0"/>
              <a:t> SERVING TEA\COFFEE-----”Would you like some milk sir\madam”  </a:t>
            </a:r>
          </a:p>
          <a:p>
            <a:pPr marL="342900" indent="-342900"/>
            <a:r>
              <a:rPr lang="en-US" sz="2400" dirty="0" smtClean="0"/>
              <a:t> {Make sure you have the guest’s attention while pouring milk}</a:t>
            </a:r>
            <a:endParaRPr lang="en-US" dirty="0" smtClean="0"/>
          </a:p>
          <a:p>
            <a:pPr>
              <a:buFont typeface="Wingdings" pitchFamily="2" charset="2"/>
              <a:buChar char="v"/>
            </a:pP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4893647"/>
          </a:xfrm>
          <a:prstGeom prst="rect">
            <a:avLst/>
          </a:prstGeom>
          <a:noFill/>
        </p:spPr>
        <p:txBody>
          <a:bodyPr wrap="square" rtlCol="0">
            <a:spAutoFit/>
          </a:bodyPr>
          <a:lstStyle/>
          <a:p>
            <a:pPr>
              <a:buFont typeface="Wingdings" pitchFamily="2" charset="2"/>
              <a:buChar char="v"/>
            </a:pPr>
            <a:r>
              <a:rPr lang="en-US" sz="2400" dirty="0" smtClean="0"/>
              <a:t>PRESENTING THE BILL----”I hope you enjoyed your meal sir\madam”</a:t>
            </a:r>
          </a:p>
          <a:p>
            <a:endParaRPr lang="en-US" sz="2400" dirty="0" smtClean="0"/>
          </a:p>
          <a:p>
            <a:pPr>
              <a:buFont typeface="Arial" pitchFamily="34" charset="0"/>
              <a:buChar char="•"/>
            </a:pPr>
            <a:r>
              <a:rPr lang="en-US" sz="2400" dirty="0" smtClean="0"/>
              <a:t>Many guest are impatient towards the end of the meal. Prepare the bill &amp; keep it ready whenever possible. </a:t>
            </a:r>
          </a:p>
          <a:p>
            <a:endParaRPr lang="en-US" sz="2400" dirty="0" smtClean="0"/>
          </a:p>
          <a:p>
            <a:pPr>
              <a:buFont typeface="Arial" pitchFamily="34" charset="0"/>
              <a:buChar char="•"/>
            </a:pPr>
            <a:r>
              <a:rPr lang="en-US" sz="2400" dirty="0" smtClean="0"/>
              <a:t> check the bill carefully</a:t>
            </a:r>
          </a:p>
          <a:p>
            <a:pPr>
              <a:buFont typeface="Arial" pitchFamily="34" charset="0"/>
              <a:buChar char="•"/>
            </a:pPr>
            <a:endParaRPr lang="en-US" sz="2400" dirty="0" smtClean="0"/>
          </a:p>
          <a:p>
            <a:pPr>
              <a:buFont typeface="Arial" pitchFamily="34" charset="0"/>
              <a:buChar char="•"/>
            </a:pPr>
            <a:r>
              <a:rPr lang="en-US" sz="2400" dirty="0" smtClean="0"/>
              <a:t>  present the bill on request..</a:t>
            </a:r>
          </a:p>
          <a:p>
            <a:pPr>
              <a:buFont typeface="Arial" pitchFamily="34" charset="0"/>
              <a:buChar char="•"/>
            </a:pPr>
            <a:endParaRPr lang="en-US" sz="2400" dirty="0" smtClean="0"/>
          </a:p>
          <a:p>
            <a:pPr>
              <a:buFont typeface="Wingdings" pitchFamily="2" charset="2"/>
              <a:buChar char="v"/>
            </a:pPr>
            <a:r>
              <a:rPr lang="en-US" sz="2400" dirty="0" smtClean="0"/>
              <a:t>SEEING THE GUEST OFF----”Thank you Mr.{guest name},Have a nice day\good night.{We hope to see you again}</a:t>
            </a:r>
          </a:p>
          <a:p>
            <a:r>
              <a:rPr lang="en-US" sz="2400" dirty="0" smtClean="0"/>
              <a:t>  Use “WE", as you represent the entire restaurant team.</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763000" cy="5539978"/>
          </a:xfrm>
          <a:prstGeom prst="rect">
            <a:avLst/>
          </a:prstGeom>
          <a:noFill/>
        </p:spPr>
        <p:txBody>
          <a:bodyPr wrap="square" rtlCol="0">
            <a:spAutoFit/>
          </a:bodyPr>
          <a:lstStyle/>
          <a:p>
            <a:pPr marL="342900" indent="-342900">
              <a:buFont typeface="+mj-lt"/>
              <a:buAutoNum type="arabicPeriod"/>
            </a:pPr>
            <a:r>
              <a:rPr lang="en-US" sz="2800" dirty="0" smtClean="0"/>
              <a:t>When you approach a guest who is busy with something or talking to someone else, get his attention by saying “EXCUSE ME SIR\MADAM”</a:t>
            </a:r>
          </a:p>
          <a:p>
            <a:pPr marL="342900" indent="-342900"/>
            <a:r>
              <a:rPr lang="en-US" sz="2800" dirty="0" smtClean="0"/>
              <a:t>  </a:t>
            </a:r>
          </a:p>
          <a:p>
            <a:pPr marL="342900" indent="-342900">
              <a:buAutoNum type="arabicPeriod" startAt="2"/>
            </a:pPr>
            <a:r>
              <a:rPr lang="en-US" sz="2800" dirty="0" smtClean="0"/>
              <a:t>Every request or order that can be performed should be acknowledged by saying “CERTAINLY SIR\MADAM”</a:t>
            </a:r>
          </a:p>
          <a:p>
            <a:pPr marL="342900" indent="-342900"/>
            <a:r>
              <a:rPr lang="en-US" sz="2800" dirty="0" smtClean="0"/>
              <a:t>  </a:t>
            </a:r>
          </a:p>
          <a:p>
            <a:pPr marL="342900" indent="-342900">
              <a:buAutoNum type="arabicPeriod" startAt="3"/>
            </a:pPr>
            <a:r>
              <a:rPr lang="en-US" sz="2800" dirty="0" smtClean="0"/>
              <a:t>Every time a guest thanks you, acknowledge by saying “MY PLEASURE SIR\MADAM\ </a:t>
            </a:r>
          </a:p>
          <a:p>
            <a:pPr marL="342900" indent="-342900"/>
            <a:r>
              <a:rPr lang="en-US" sz="2800" dirty="0" smtClean="0"/>
              <a:t> </a:t>
            </a:r>
          </a:p>
          <a:p>
            <a:pPr marL="342900" indent="-342900"/>
            <a:r>
              <a:rPr lang="en-US" sz="2800" dirty="0" smtClean="0"/>
              <a:t>4.  SMILE &amp; ENTHUSIASM increase the value of your interactions with guests immensely.</a:t>
            </a:r>
          </a:p>
          <a:p>
            <a:pPr marL="342900" indent="-342900">
              <a:buFont typeface="+mj-lt"/>
              <a:buAutoNum type="arabicPeriod"/>
            </a:pP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8991600" cy="5262979"/>
          </a:xfrm>
          <a:prstGeom prst="rect">
            <a:avLst/>
          </a:prstGeom>
          <a:noFill/>
        </p:spPr>
        <p:txBody>
          <a:bodyPr wrap="square" rtlCol="0">
            <a:spAutoFit/>
          </a:bodyPr>
          <a:lstStyle/>
          <a:p>
            <a:r>
              <a:rPr lang="en-US" sz="2400" dirty="0" smtClean="0"/>
              <a:t>TYPES OF SERVICE-----The type of service of an establishment depends on a number of factors like the type of catering establishment, type of  clientle,time available  for a meal, type of menu,&amp; the cost of the meal served etc.Some basic principles  apply to all types of  service &amp; every food &amp; beverage professional must practice them. These principles are as follows- </a:t>
            </a:r>
          </a:p>
          <a:p>
            <a:pPr marL="342900" indent="-342900">
              <a:buFont typeface="+mj-lt"/>
              <a:buAutoNum type="arabicPeriod"/>
            </a:pPr>
            <a:r>
              <a:rPr lang="en-US" sz="2400" dirty="0" smtClean="0"/>
              <a:t>When food is served at the table from a dish to a guest’s plate, it is done from the left. </a:t>
            </a:r>
          </a:p>
          <a:p>
            <a:pPr marL="342900" indent="-342900">
              <a:buFont typeface="+mj-lt"/>
              <a:buAutoNum type="arabicPeriod"/>
            </a:pPr>
            <a:r>
              <a:rPr lang="en-US" sz="2400" dirty="0" smtClean="0"/>
              <a:t>When food is pre plated, the service to the guest is done from the right.</a:t>
            </a:r>
          </a:p>
          <a:p>
            <a:pPr marL="342900" indent="-342900">
              <a:buFont typeface="+mj-lt"/>
              <a:buAutoNum type="arabicPeriod"/>
            </a:pPr>
            <a:r>
              <a:rPr lang="en-US" sz="2400" dirty="0" smtClean="0"/>
              <a:t> All beverages are served from the right.</a:t>
            </a:r>
          </a:p>
          <a:p>
            <a:pPr marL="342900" indent="-342900">
              <a:buFont typeface="+mj-lt"/>
              <a:buAutoNum type="arabicPeriod"/>
            </a:pPr>
            <a:r>
              <a:rPr lang="en-US" sz="2400" dirty="0" smtClean="0"/>
              <a:t> Soups are served from the right unless poured from a soup tureen in to the soup plate.{in which case it is done from the LEFT}</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D:\vista document\practical &amp; theory notes\06slid2.jpg"/>
          <p:cNvPicPr>
            <a:picLocks noGrp="1" noChangeAspect="1" noChangeArrowheads="1"/>
          </p:cNvPicPr>
          <p:nvPr>
            <p:ph idx="1"/>
          </p:nvPr>
        </p:nvPicPr>
        <p:blipFill>
          <a:blip r:embed="rId3" cstate="print"/>
          <a:srcRect/>
          <a:stretch>
            <a:fillRect/>
          </a:stretch>
        </p:blipFill>
        <p:spPr bwMode="auto">
          <a:xfrm>
            <a:off x="3123692" y="1600200"/>
            <a:ext cx="2896616" cy="4525963"/>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763000" cy="4832092"/>
          </a:xfrm>
          <a:prstGeom prst="rect">
            <a:avLst/>
          </a:prstGeom>
          <a:noFill/>
        </p:spPr>
        <p:txBody>
          <a:bodyPr wrap="square" rtlCol="0">
            <a:spAutoFit/>
          </a:bodyPr>
          <a:lstStyle/>
          <a:p>
            <a:r>
              <a:rPr lang="en-US" sz="2800" dirty="0" smtClean="0"/>
              <a:t>5.Ladies are always served first.</a:t>
            </a:r>
          </a:p>
          <a:p>
            <a:r>
              <a:rPr lang="en-US" sz="2800" dirty="0" smtClean="0"/>
              <a:t>  </a:t>
            </a:r>
          </a:p>
          <a:p>
            <a:r>
              <a:rPr lang="en-US" sz="2800" dirty="0" smtClean="0"/>
              <a:t>6.Soiled plated are always cleared from the table  from the RIGHT.</a:t>
            </a:r>
          </a:p>
          <a:p>
            <a:r>
              <a:rPr lang="en-US" sz="2800" dirty="0" smtClean="0"/>
              <a:t>  </a:t>
            </a:r>
          </a:p>
          <a:p>
            <a:r>
              <a:rPr lang="en-US" sz="2800" dirty="0" smtClean="0"/>
              <a:t>7.Fresh cutlery &amp; crockery is always served from the RIGHT. </a:t>
            </a:r>
          </a:p>
          <a:p>
            <a:r>
              <a:rPr lang="en-US" sz="2800" dirty="0" smtClean="0"/>
              <a:t> </a:t>
            </a:r>
          </a:p>
          <a:p>
            <a:r>
              <a:rPr lang="en-US" sz="2800" dirty="0" smtClean="0"/>
              <a:t>8.Never reach across the guest.{All equipment on the right of the guest must be cleared from the right &amp; that on the left from the left}</a:t>
            </a:r>
            <a:endParaRPr lang="en-US" sz="28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286000" y="1714500"/>
          <a:ext cx="4570413" cy="3427413"/>
        </p:xfrm>
        <a:graphic>
          <a:graphicData uri="http://schemas.openxmlformats.org/presentationml/2006/ole">
            <p:oleObj spid="_x0000_s22530" name="Presentation" r:id="rId4" imgW="4570603" imgH="3427427" progId="PowerPoint.Show.8">
              <p:embed/>
            </p:oleObj>
          </a:graphicData>
        </a:graphic>
      </p:graphicFrame>
    </p:spTree>
  </p:cSld>
  <p:clrMapOvr>
    <a:masterClrMapping/>
  </p:clrMapOvr>
  <p:transition>
    <p:dissolve/>
    <p:sndAc>
      <p:stSnd>
        <p:snd r:embed="rId3"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763000" cy="5816977"/>
          </a:xfrm>
          <a:prstGeom prst="rect">
            <a:avLst/>
          </a:prstGeom>
          <a:noFill/>
        </p:spPr>
        <p:txBody>
          <a:bodyPr wrap="square" rtlCol="0">
            <a:spAutoFit/>
          </a:bodyPr>
          <a:lstStyle/>
          <a:p>
            <a:r>
              <a:rPr lang="en-US" dirty="0" smtClean="0"/>
              <a:t>UNIT-2--------</a:t>
            </a:r>
            <a:r>
              <a:rPr lang="en-US" sz="2800" dirty="0" smtClean="0"/>
              <a:t>PREPARING THE RESTAURANT</a:t>
            </a:r>
          </a:p>
          <a:p>
            <a:pPr>
              <a:buFont typeface="Wingdings" pitchFamily="2" charset="2"/>
              <a:buChar char="§"/>
            </a:pPr>
            <a:r>
              <a:rPr lang="en-US" sz="2800" dirty="0" smtClean="0"/>
              <a:t>                                             MISE EN PLACE </a:t>
            </a:r>
          </a:p>
          <a:p>
            <a:pPr>
              <a:buFont typeface="Wingdings" pitchFamily="2" charset="2"/>
              <a:buChar char="§"/>
            </a:pPr>
            <a:r>
              <a:rPr lang="en-US" sz="2800" dirty="0" smtClean="0"/>
              <a:t>                                             MISE EN SCENE </a:t>
            </a:r>
          </a:p>
          <a:p>
            <a:endParaRPr lang="en-US" sz="2800" dirty="0" smtClean="0"/>
          </a:p>
          <a:p>
            <a:r>
              <a:rPr lang="en-US" sz="2800" dirty="0" smtClean="0"/>
              <a:t>INTRODUCTION-A well organized restaurant impresses the guest on their arrival &amp; helps the wait staff to extend the service efficiently. Food service staff should ensure that the tables are set up with clean tableware according to the menu on offer. Sideboards carry necessary items that are required during the service,&amp; pantry is well equipped so as to prevent any confusion &amp; work stress during the work.</a:t>
            </a:r>
          </a:p>
          <a:p>
            <a:r>
              <a:rPr lang="en-US" dirty="0" smtClean="0"/>
              <a:t> </a:t>
            </a:r>
          </a:p>
          <a:p>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8991600" cy="4247317"/>
          </a:xfrm>
          <a:prstGeom prst="rect">
            <a:avLst/>
          </a:prstGeom>
          <a:noFill/>
        </p:spPr>
        <p:txBody>
          <a:bodyPr wrap="square" rtlCol="0">
            <a:spAutoFit/>
          </a:bodyPr>
          <a:lstStyle/>
          <a:p>
            <a:r>
              <a:rPr lang="en-US" sz="2800" dirty="0" smtClean="0"/>
              <a:t>All the activities carried out before the arrival of guests can be grouped into </a:t>
            </a:r>
            <a:r>
              <a:rPr lang="en-US" sz="2800" b="1" dirty="0" smtClean="0"/>
              <a:t>mise en scene </a:t>
            </a:r>
            <a:r>
              <a:rPr lang="en-US" sz="2800" dirty="0" smtClean="0"/>
              <a:t>&amp; </a:t>
            </a:r>
            <a:r>
              <a:rPr lang="en-US" sz="2800" b="1" dirty="0" smtClean="0"/>
              <a:t>mise en place.</a:t>
            </a:r>
          </a:p>
          <a:p>
            <a:r>
              <a:rPr lang="en-US" sz="2800" b="1" dirty="0" smtClean="0"/>
              <a:t> </a:t>
            </a:r>
          </a:p>
          <a:p>
            <a:r>
              <a:rPr lang="en-US" sz="2800" b="1" dirty="0" smtClean="0"/>
              <a:t> MISE EN SCENE-Refers to the activities</a:t>
            </a:r>
            <a:r>
              <a:rPr lang="en-US" sz="2800" dirty="0" smtClean="0"/>
              <a:t> related to keeping the area clean, presentable,&amp; comfortable for the guest.</a:t>
            </a:r>
          </a:p>
          <a:p>
            <a:r>
              <a:rPr lang="en-US" sz="2800" b="1" dirty="0" smtClean="0"/>
              <a:t> </a:t>
            </a:r>
          </a:p>
          <a:p>
            <a:r>
              <a:rPr lang="en-US" sz="2800" b="1" dirty="0" smtClean="0"/>
              <a:t>MISE EN PLACE-Refers</a:t>
            </a:r>
            <a:r>
              <a:rPr lang="en-US" sz="2800" dirty="0" smtClean="0"/>
              <a:t> to keeping everything ready for service.</a:t>
            </a:r>
            <a:endParaRPr lang="en-US" sz="2800" b="1" dirty="0" smtClean="0"/>
          </a:p>
          <a:p>
            <a:r>
              <a:rPr lang="en-US" b="1" dirty="0" smtClean="0"/>
              <a:t> </a:t>
            </a:r>
            <a:endParaRPr lang="en-US" b="1"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8839200" cy="6063198"/>
          </a:xfrm>
          <a:prstGeom prst="rect">
            <a:avLst/>
          </a:prstGeom>
          <a:noFill/>
        </p:spPr>
        <p:txBody>
          <a:bodyPr wrap="square" rtlCol="0">
            <a:spAutoFit/>
          </a:bodyPr>
          <a:lstStyle/>
          <a:p>
            <a:r>
              <a:rPr lang="en-US" sz="2800" dirty="0" smtClean="0"/>
              <a:t>MISE EN SCENE-The activities of mise en scene include----</a:t>
            </a:r>
          </a:p>
          <a:p>
            <a:r>
              <a:rPr lang="en-US" sz="2800" dirty="0" smtClean="0"/>
              <a:t> </a:t>
            </a:r>
          </a:p>
          <a:p>
            <a:pPr>
              <a:buFont typeface="Wingdings" pitchFamily="2" charset="2"/>
              <a:buChar char="q"/>
            </a:pPr>
            <a:r>
              <a:rPr lang="en-US" sz="2800" dirty="0" smtClean="0"/>
              <a:t> Opening windows &amp; drawing  curtains. </a:t>
            </a:r>
          </a:p>
          <a:p>
            <a:pPr>
              <a:buFont typeface="Wingdings" pitchFamily="2" charset="2"/>
              <a:buChar char="q"/>
            </a:pPr>
            <a:r>
              <a:rPr lang="en-US" sz="2800" dirty="0" smtClean="0"/>
              <a:t>Cleaning the area &amp; vacuum cleaning the carpet.</a:t>
            </a:r>
          </a:p>
          <a:p>
            <a:pPr>
              <a:buFont typeface="Wingdings" pitchFamily="2" charset="2"/>
              <a:buChar char="q"/>
            </a:pPr>
            <a:r>
              <a:rPr lang="en-US" sz="2800" dirty="0" smtClean="0"/>
              <a:t> Checking if all the electric gadgets are working properly.</a:t>
            </a:r>
          </a:p>
          <a:p>
            <a:pPr>
              <a:buFont typeface="Wingdings" pitchFamily="2" charset="2"/>
              <a:buChar char="q"/>
            </a:pPr>
            <a:r>
              <a:rPr lang="en-US" sz="2800" dirty="0" smtClean="0"/>
              <a:t> Creating an ambience  that is comfortable &amp; relaxing for  the customers</a:t>
            </a:r>
          </a:p>
          <a:p>
            <a:pPr>
              <a:buFont typeface="Wingdings" pitchFamily="2" charset="2"/>
              <a:buChar char="q"/>
            </a:pPr>
            <a:r>
              <a:rPr lang="en-US" sz="2800" dirty="0" smtClean="0"/>
              <a:t>Freshen the Restaurant, in order to remove any kind of stale smell of food or smoke from the room. This can be done either by opening the Restaurant widow or by air circulation in the room.</a:t>
            </a:r>
          </a:p>
          <a:p>
            <a:r>
              <a:rPr lang="en-US" sz="2400" dirty="0" smtClean="0"/>
              <a:t>      </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610600" cy="5262979"/>
          </a:xfrm>
          <a:prstGeom prst="rect">
            <a:avLst/>
          </a:prstGeom>
          <a:noFill/>
        </p:spPr>
        <p:txBody>
          <a:bodyPr wrap="square" rtlCol="0">
            <a:spAutoFit/>
          </a:bodyPr>
          <a:lstStyle/>
          <a:p>
            <a:pPr>
              <a:buFont typeface="Wingdings" pitchFamily="2" charset="2"/>
              <a:buChar char="q"/>
            </a:pPr>
            <a:r>
              <a:rPr lang="en-US" sz="2800" dirty="0" smtClean="0"/>
              <a:t>Dusting furniture, fixtures.</a:t>
            </a:r>
          </a:p>
          <a:p>
            <a:pPr>
              <a:buFont typeface="Wingdings" pitchFamily="2" charset="2"/>
              <a:buChar char="q"/>
            </a:pPr>
            <a:r>
              <a:rPr lang="en-US" sz="2800" dirty="0" smtClean="0"/>
              <a:t> Polishing mirrored surfaces</a:t>
            </a:r>
          </a:p>
          <a:p>
            <a:pPr>
              <a:buFont typeface="Wingdings" pitchFamily="2" charset="2"/>
              <a:buChar char="q"/>
            </a:pPr>
            <a:r>
              <a:rPr lang="en-US" sz="2800" dirty="0" smtClean="0"/>
              <a:t> changing fused bulbs</a:t>
            </a:r>
          </a:p>
          <a:p>
            <a:pPr>
              <a:buFont typeface="Wingdings" pitchFamily="2" charset="2"/>
              <a:buChar char="q"/>
            </a:pPr>
            <a:r>
              <a:rPr lang="en-US" sz="2800" dirty="0" smtClean="0"/>
              <a:t> Putting all furniture &amp; other items in its respective position in symmetrical order</a:t>
            </a:r>
          </a:p>
          <a:p>
            <a:pPr>
              <a:buFont typeface="Wingdings" pitchFamily="2" charset="2"/>
              <a:buChar char="q"/>
            </a:pPr>
            <a:r>
              <a:rPr lang="en-US" sz="2800" dirty="0" smtClean="0"/>
              <a:t> Checking plants &amp; flowers in the restaurant or any other decoration that might be.</a:t>
            </a:r>
          </a:p>
          <a:p>
            <a:r>
              <a:rPr lang="en-US" sz="2800" dirty="0" smtClean="0"/>
              <a:t> Creating the right ambience for the restaurant is essential for customer satisfaction.Music,lighting,ventilation &amp; air conditioning are important factors which must be checked while preparing the service area.</a:t>
            </a: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0"/>
            <a:ext cx="8763000" cy="5262979"/>
          </a:xfrm>
          <a:prstGeom prst="rect">
            <a:avLst/>
          </a:prstGeom>
          <a:noFill/>
        </p:spPr>
        <p:txBody>
          <a:bodyPr wrap="square" rtlCol="0">
            <a:spAutoFit/>
          </a:bodyPr>
          <a:lstStyle/>
          <a:p>
            <a:r>
              <a:rPr lang="en-US" sz="2400" dirty="0" smtClean="0"/>
              <a:t>MISE EN PLACE-The term mise en place in a Restaurant refers to all the duties that are carried out to keep the service area ready for the guests. The server has to ensure that his station is adequately equipped with the service ware for service..</a:t>
            </a:r>
          </a:p>
          <a:p>
            <a:r>
              <a:rPr lang="en-US" sz="2400" dirty="0" smtClean="0"/>
              <a:t>  </a:t>
            </a:r>
          </a:p>
          <a:p>
            <a:endParaRPr lang="en-US" sz="2400" dirty="0" smtClean="0"/>
          </a:p>
          <a:p>
            <a:pPr>
              <a:buFont typeface="Wingdings" pitchFamily="2" charset="2"/>
              <a:buChar char="q"/>
            </a:pPr>
            <a:r>
              <a:rPr lang="en-US" sz="2400" dirty="0" smtClean="0"/>
              <a:t> </a:t>
            </a:r>
            <a:r>
              <a:rPr lang="en-US" sz="2400" dirty="0" smtClean="0"/>
              <a:t>Polishing wooden furniture</a:t>
            </a:r>
            <a:endParaRPr lang="en-US" sz="2400" dirty="0" smtClean="0"/>
          </a:p>
          <a:p>
            <a:pPr>
              <a:buFont typeface="Wingdings" pitchFamily="2" charset="2"/>
              <a:buChar char="q"/>
            </a:pPr>
            <a:r>
              <a:rPr lang="en-US" sz="2400" dirty="0" smtClean="0"/>
              <a:t> Placing periodicals newspapers,&amp; menu cards</a:t>
            </a:r>
          </a:p>
          <a:p>
            <a:pPr>
              <a:buFont typeface="Wingdings" pitchFamily="2" charset="2"/>
              <a:buChar char="q"/>
            </a:pPr>
            <a:r>
              <a:rPr lang="en-US" sz="2400" dirty="0" smtClean="0"/>
              <a:t> setting up the sideboard with necessary items that are required during service is a part of mise en place activities. The staff should ensure that the sideboard has everything.</a:t>
            </a:r>
          </a:p>
          <a:p>
            <a:pPr>
              <a:buFont typeface="Wingdings" pitchFamily="2" charset="2"/>
              <a:buChar char="q"/>
            </a:pPr>
            <a:r>
              <a:rPr lang="en-US" sz="2400" dirty="0" smtClean="0"/>
              <a:t> The staff should ensure that tables are dusted properly. </a:t>
            </a:r>
          </a:p>
          <a:p>
            <a:pPr>
              <a:buFont typeface="Wingdings" pitchFamily="2" charset="2"/>
              <a:buChar char="q"/>
            </a:pPr>
            <a:r>
              <a:rPr lang="en-US" sz="2400" dirty="0" smtClean="0"/>
              <a:t>The staff should ensure that cutlery is wiped &amp; then stored in the sideboard.</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43000"/>
            <a:ext cx="8763000" cy="5693866"/>
          </a:xfrm>
          <a:prstGeom prst="rect">
            <a:avLst/>
          </a:prstGeom>
          <a:noFill/>
        </p:spPr>
        <p:txBody>
          <a:bodyPr wrap="square" rtlCol="0">
            <a:spAutoFit/>
          </a:bodyPr>
          <a:lstStyle/>
          <a:p>
            <a:pPr>
              <a:buFont typeface="Wingdings" pitchFamily="2" charset="2"/>
              <a:buChar char="q"/>
            </a:pPr>
            <a:r>
              <a:rPr lang="en-US" sz="2800" dirty="0" smtClean="0"/>
              <a:t>All the required things should be kept ready for service to ensure that customers are attended to promptly when they are dining &amp; they leave the place with complete satisfaction. </a:t>
            </a:r>
          </a:p>
          <a:p>
            <a:pPr>
              <a:buFont typeface="Wingdings" pitchFamily="2" charset="2"/>
              <a:buChar char="q"/>
            </a:pPr>
            <a:r>
              <a:rPr lang="en-US" sz="2800" dirty="0" smtClean="0"/>
              <a:t>All items of crockery are checked for dirt ,cracks &amp; chips. If any piece is dirty ,it should be sent for rewashing. Chipped &amp; cracked crockery should be recorded &amp; withdrawn from usage.</a:t>
            </a:r>
          </a:p>
          <a:p>
            <a:pPr>
              <a:buFont typeface="Wingdings" pitchFamily="2" charset="2"/>
              <a:buChar char="q"/>
            </a:pPr>
            <a:r>
              <a:rPr lang="en-US" sz="2800" dirty="0" smtClean="0"/>
              <a:t> The staff should ensure that linen is collected from housekeeping department\laundry &amp; stored properly in the linen cupboard\linen room.</a:t>
            </a:r>
          </a:p>
          <a:p>
            <a:pPr>
              <a:buFont typeface="Wingdings" pitchFamily="2" charset="2"/>
              <a:buChar char="q"/>
            </a:pPr>
            <a:r>
              <a:rPr lang="en-US" sz="2800" dirty="0" smtClean="0"/>
              <a:t> The linen is free from stains</a:t>
            </a:r>
          </a:p>
          <a:p>
            <a:pPr>
              <a:buFont typeface="Wingdings" pitchFamily="2" charset="2"/>
              <a:buChar char="q"/>
            </a:pPr>
            <a:r>
              <a:rPr lang="en-US" sz="2800" dirty="0" smtClean="0"/>
              <a:t> Napkins should be neatly folded.</a:t>
            </a:r>
            <a:endParaRPr lang="en-US" sz="28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763000" cy="369332"/>
          </a:xfrm>
          <a:prstGeom prst="rect">
            <a:avLst/>
          </a:prstGeom>
          <a:noFill/>
        </p:spPr>
        <p:txBody>
          <a:bodyPr wrap="square" rtlCol="0">
            <a:spAutoFit/>
          </a:bodyPr>
          <a:lstStyle/>
          <a:p>
            <a:endParaRPr lang="en-US" dirty="0"/>
          </a:p>
        </p:txBody>
      </p:sp>
      <p:sp>
        <p:nvSpPr>
          <p:cNvPr id="4" name="TextBox 3"/>
          <p:cNvSpPr txBox="1"/>
          <p:nvPr/>
        </p:nvSpPr>
        <p:spPr>
          <a:xfrm>
            <a:off x="228600" y="1066800"/>
            <a:ext cx="8610600" cy="5262979"/>
          </a:xfrm>
          <a:prstGeom prst="rect">
            <a:avLst/>
          </a:prstGeom>
          <a:noFill/>
        </p:spPr>
        <p:txBody>
          <a:bodyPr wrap="square" rtlCol="0">
            <a:spAutoFit/>
          </a:bodyPr>
          <a:lstStyle/>
          <a:p>
            <a:r>
              <a:rPr lang="en-US" sz="2400" dirty="0" smtClean="0"/>
              <a:t>                                             </a:t>
            </a:r>
            <a:r>
              <a:rPr lang="en-US" sz="2400" b="1" u="sng" dirty="0" smtClean="0"/>
              <a:t>TYPES OF SERVICE- </a:t>
            </a:r>
          </a:p>
          <a:p>
            <a:endParaRPr lang="en-US" sz="2400" b="1" u="sng" dirty="0" smtClean="0"/>
          </a:p>
          <a:p>
            <a:r>
              <a:rPr lang="en-US" sz="2400" b="1" dirty="0" smtClean="0"/>
              <a:t>AMERICAN SERVICE-</a:t>
            </a:r>
            <a:r>
              <a:rPr lang="en-US" sz="2400" dirty="0" smtClean="0"/>
              <a:t>This is a style of service from the US known as plated service. Coffee shops which are informal restaurants adopt this style of service. This method ensures quick service &amp; clearance as the Americans believe in the least amount of fuss.</a:t>
            </a:r>
          </a:p>
          <a:p>
            <a:r>
              <a:rPr lang="en-US" sz="2400" dirty="0" smtClean="0"/>
              <a:t> Its features are- </a:t>
            </a:r>
          </a:p>
          <a:p>
            <a:pPr>
              <a:buFont typeface="Wingdings" pitchFamily="2" charset="2"/>
              <a:buChar char="v"/>
            </a:pPr>
            <a:r>
              <a:rPr lang="en-US" sz="2400" dirty="0" smtClean="0"/>
              <a:t>The cook assembles a complete meal in a guest plate in the kitchen. It consists of a main dish accompanied with vegetables, potatoes{Mashed, fried or sautéed}.The portion is pre determined in the kitchen &amp; the accompaniments served in the plate balance the entire presentation in terms of nutrition &amp; color.</a:t>
            </a:r>
          </a:p>
          <a:p>
            <a:pPr>
              <a:buFont typeface="Wingdings" pitchFamily="2" charset="2"/>
              <a:buChar char="v"/>
            </a:pPr>
            <a:r>
              <a:rPr lang="en-US" sz="2400" dirty="0" smtClean="0"/>
              <a:t> The plated food is brought by the server &amp; placed from the RHS of the guest.</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15400" cy="5632311"/>
          </a:xfrm>
          <a:prstGeom prst="rect">
            <a:avLst/>
          </a:prstGeom>
          <a:noFill/>
        </p:spPr>
        <p:txBody>
          <a:bodyPr wrap="square" rtlCol="0">
            <a:spAutoFit/>
          </a:bodyPr>
          <a:lstStyle/>
          <a:p>
            <a:pPr>
              <a:buFont typeface="Wingdings" pitchFamily="2" charset="2"/>
              <a:buChar char="v"/>
            </a:pPr>
            <a:r>
              <a:rPr lang="en-US" sz="2400" dirty="0" smtClean="0"/>
              <a:t>The server may keep food covers to keep the food warm till it reaches to the guest. </a:t>
            </a:r>
          </a:p>
          <a:p>
            <a:pPr>
              <a:buFont typeface="Wingdings" pitchFamily="2" charset="2"/>
              <a:buChar char="v"/>
            </a:pPr>
            <a:r>
              <a:rPr lang="en-US" sz="2400" dirty="0" smtClean="0"/>
              <a:t>He removes the cover when the food is placed before the guest. </a:t>
            </a:r>
          </a:p>
          <a:p>
            <a:pPr>
              <a:buFont typeface="Wingdings" pitchFamily="2" charset="2"/>
              <a:buChar char="v"/>
            </a:pPr>
            <a:r>
              <a:rPr lang="en-US" sz="2400" dirty="0" smtClean="0"/>
              <a:t>The necessary cutlery such as knife &amp; fork is arranged on the table before each seat with common bread basket,butter dish, salt &amp; pepper.</a:t>
            </a:r>
          </a:p>
          <a:p>
            <a:pPr>
              <a:buFont typeface="Wingdings" pitchFamily="2" charset="2"/>
              <a:buChar char="v"/>
            </a:pPr>
            <a:r>
              <a:rPr lang="en-US" sz="2400" dirty="0" smtClean="0"/>
              <a:t> Up market Restaurant may keep a show plate in front of the guest &amp; place the food plate on top of it.</a:t>
            </a:r>
          </a:p>
          <a:p>
            <a:r>
              <a:rPr lang="en-US" sz="2400" dirty="0" smtClean="0"/>
              <a:t>  </a:t>
            </a:r>
          </a:p>
          <a:p>
            <a:r>
              <a:rPr lang="en-US" sz="2400" dirty="0" smtClean="0"/>
              <a:t> </a:t>
            </a:r>
            <a:r>
              <a:rPr lang="en-US" sz="2400" b="1" dirty="0" smtClean="0"/>
              <a:t>SILVER SERVICE</a:t>
            </a:r>
            <a:r>
              <a:rPr lang="en-US" sz="2400" dirty="0" smtClean="0"/>
              <a:t>-This service is given name as all the cutlery, service dishes, service forks, &amp; spoons are made of silver. The food presentation is elaborate to heighten the dining experience. In this service- </a:t>
            </a:r>
          </a:p>
          <a:p>
            <a:pPr>
              <a:buFont typeface="Wingdings" pitchFamily="2" charset="2"/>
              <a:buChar char="v"/>
            </a:pPr>
            <a:r>
              <a:rPr lang="en-US" sz="2400" dirty="0" smtClean="0"/>
              <a:t> The table is set for Hors d’oeuvre,Potage,Main course &amp; dessert.</a:t>
            </a:r>
          </a:p>
          <a:p>
            <a:pPr>
              <a:buFont typeface="Wingdings" pitchFamily="2" charset="2"/>
              <a:buChar char="v"/>
            </a:pPr>
            <a:r>
              <a:rPr lang="en-US" sz="2400" dirty="0" smtClean="0"/>
              <a:t> The food is then taken to each guest &amp; served into the guest plate from the </a:t>
            </a:r>
            <a:r>
              <a:rPr lang="en-US" sz="2400" b="1" dirty="0" smtClean="0"/>
              <a:t>Left of the guest</a:t>
            </a:r>
            <a:r>
              <a:rPr lang="en-US" sz="2400" dirty="0" smtClean="0"/>
              <a:t> with a service spoon &amp; fork.</a:t>
            </a:r>
            <a:endParaRPr lang="en-US" sz="24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86000"/>
            <a:ext cx="7772400" cy="1143000"/>
          </a:xfrm>
        </p:spPr>
        <p:txBody>
          <a:bodyPr>
            <a:normAutofit fontScale="90000"/>
          </a:bodyPr>
          <a:lstStyle/>
          <a:p>
            <a:r>
              <a:rPr lang="en-US" sz="11700" dirty="0">
                <a:solidFill>
                  <a:srgbClr val="000066"/>
                </a:solidFill>
              </a:rPr>
              <a:t>i</a:t>
            </a:r>
            <a:r>
              <a:rPr lang="en-US" sz="7200" dirty="0">
                <a:solidFill>
                  <a:srgbClr val="000066"/>
                </a:solidFill>
              </a:rPr>
              <a:t>mage</a:t>
            </a:r>
          </a:p>
        </p:txBody>
      </p:sp>
      <p:sp>
        <p:nvSpPr>
          <p:cNvPr id="8195" name="Rectangle 3"/>
          <p:cNvSpPr>
            <a:spLocks noGrp="1" noChangeArrowheads="1"/>
          </p:cNvSpPr>
          <p:nvPr>
            <p:ph type="subTitle" idx="1"/>
          </p:nvPr>
        </p:nvSpPr>
        <p:spPr>
          <a:xfrm>
            <a:off x="1371600" y="3886200"/>
            <a:ext cx="6399213" cy="1752600"/>
          </a:xfrm>
        </p:spPr>
        <p:txBody>
          <a:bodyPr/>
          <a:lstStyle/>
          <a:p>
            <a:pPr algn="r"/>
            <a:r>
              <a:rPr lang="en-US" i="1" dirty="0"/>
              <a:t>“you never get a second chance to make the first impression”</a:t>
            </a:r>
          </a:p>
        </p:txBody>
      </p:sp>
      <p:sp>
        <p:nvSpPr>
          <p:cNvPr id="8196" name="Text Box 4"/>
          <p:cNvSpPr txBox="1">
            <a:spLocks noChangeArrowheads="1"/>
          </p:cNvSpPr>
          <p:nvPr/>
        </p:nvSpPr>
        <p:spPr bwMode="auto">
          <a:xfrm>
            <a:off x="4648200" y="152400"/>
            <a:ext cx="4343400" cy="519113"/>
          </a:xfrm>
          <a:prstGeom prst="rect">
            <a:avLst/>
          </a:prstGeom>
          <a:solidFill>
            <a:srgbClr val="000066"/>
          </a:solidFill>
          <a:ln w="9525">
            <a:noFill/>
            <a:miter lim="800000"/>
            <a:headEnd/>
            <a:tailEnd/>
          </a:ln>
          <a:effectLst/>
        </p:spPr>
        <p:txBody>
          <a:bodyPr>
            <a:spAutoFit/>
          </a:bodyPr>
          <a:lstStyle/>
          <a:p>
            <a:pPr algn="r">
              <a:spcBef>
                <a:spcPct val="50000"/>
              </a:spcBef>
            </a:pPr>
            <a:r>
              <a:rPr lang="en-US" sz="2800" b="1" dirty="0">
                <a:solidFill>
                  <a:schemeClr val="bg1"/>
                </a:solidFill>
              </a:rPr>
              <a:t>I</a:t>
            </a:r>
            <a:r>
              <a:rPr lang="en-US" sz="2000" dirty="0">
                <a:solidFill>
                  <a:schemeClr val="bg1"/>
                </a:solidFill>
              </a:rPr>
              <a:t>mage and </a:t>
            </a:r>
            <a:r>
              <a:rPr lang="en-US" sz="2800" b="1" dirty="0">
                <a:solidFill>
                  <a:schemeClr val="bg1"/>
                </a:solidFill>
              </a:rPr>
              <a:t>S</a:t>
            </a:r>
            <a:r>
              <a:rPr lang="en-US" sz="2000" dirty="0">
                <a:solidFill>
                  <a:schemeClr val="bg1"/>
                </a:solidFill>
              </a:rPr>
              <a:t>tyling</a:t>
            </a:r>
            <a:endParaRPr lang="en-GB" sz="2000" dirty="0">
              <a:solidFill>
                <a:schemeClr val="bg1"/>
              </a:solidFill>
            </a:endParaRP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tatic3.depositphotos.com/1007195/224/i/450/dep_2241537-Continental-Breakfast.jpg"/>
          <p:cNvPicPr>
            <a:picLocks noChangeAspect="1" noChangeArrowheads="1"/>
          </p:cNvPicPr>
          <p:nvPr/>
        </p:nvPicPr>
        <p:blipFill>
          <a:blip r:embed="rId3" cstate="print"/>
          <a:srcRect/>
          <a:stretch>
            <a:fillRect/>
          </a:stretch>
        </p:blipFill>
        <p:spPr bwMode="auto">
          <a:xfrm>
            <a:off x="1981200" y="2286000"/>
            <a:ext cx="4286250" cy="2838450"/>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udiscatering.com/weborders/images/final/breakfasts/breakfastPastries.jpg"/>
          <p:cNvPicPr>
            <a:picLocks noChangeAspect="1" noChangeArrowheads="1"/>
          </p:cNvPicPr>
          <p:nvPr/>
        </p:nvPicPr>
        <p:blipFill>
          <a:blip r:embed="rId3" cstate="print"/>
          <a:srcRect/>
          <a:stretch>
            <a:fillRect/>
          </a:stretch>
        </p:blipFill>
        <p:spPr bwMode="auto">
          <a:xfrm>
            <a:off x="1371600" y="1600200"/>
            <a:ext cx="6096000" cy="4572000"/>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ow to Set a Table for Lunch Dinner">
            <a:hlinkClick r:id="rId3"/>
          </p:cNvPr>
          <p:cNvPicPr>
            <a:picLocks noChangeAspect="1" noChangeArrowheads="1"/>
          </p:cNvPicPr>
          <p:nvPr/>
        </p:nvPicPr>
        <p:blipFill>
          <a:blip r:embed="rId4" cstate="print"/>
          <a:srcRect/>
          <a:stretch>
            <a:fillRect/>
          </a:stretch>
        </p:blipFill>
        <p:spPr bwMode="auto">
          <a:xfrm>
            <a:off x="2895600" y="2286000"/>
            <a:ext cx="2438400" cy="1876426"/>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4832092"/>
          </a:xfrm>
          <a:prstGeom prst="rect">
            <a:avLst/>
          </a:prstGeom>
          <a:noFill/>
        </p:spPr>
        <p:txBody>
          <a:bodyPr wrap="square" rtlCol="0">
            <a:spAutoFit/>
          </a:bodyPr>
          <a:lstStyle/>
          <a:p>
            <a:r>
              <a:rPr lang="en-US" sz="2800" b="1" dirty="0" smtClean="0"/>
              <a:t>Styles of food service</a:t>
            </a:r>
            <a:r>
              <a:rPr lang="en-US" sz="2800" dirty="0" smtClean="0"/>
              <a:t>– </a:t>
            </a:r>
          </a:p>
          <a:p>
            <a:r>
              <a:rPr lang="en-US" sz="2800" dirty="0" smtClean="0"/>
              <a:t>There are many ways in which food &amp; Beverages are served to the guest in the catering </a:t>
            </a:r>
            <a:r>
              <a:rPr lang="en-US" sz="2800" dirty="0" err="1" smtClean="0"/>
              <a:t>industry.This</a:t>
            </a:r>
            <a:r>
              <a:rPr lang="en-US" sz="2800" dirty="0" smtClean="0"/>
              <a:t> may range from full silver service in a fine dining </a:t>
            </a:r>
            <a:r>
              <a:rPr lang="en-US" sz="2800" dirty="0" err="1" smtClean="0"/>
              <a:t>restaurant,where</a:t>
            </a:r>
            <a:r>
              <a:rPr lang="en-US" sz="2800" dirty="0" smtClean="0"/>
              <a:t> the dishes are served at the tables by staff with service spoon &amp; </a:t>
            </a:r>
            <a:r>
              <a:rPr lang="en-US" sz="2800" dirty="0" err="1" smtClean="0"/>
              <a:t>fork,to</a:t>
            </a:r>
            <a:r>
              <a:rPr lang="en-US" sz="2800" dirty="0" smtClean="0"/>
              <a:t> a self service cafeteria where guests collect their own food from the </a:t>
            </a:r>
            <a:r>
              <a:rPr lang="en-US" sz="2800" dirty="0" err="1" smtClean="0"/>
              <a:t>counter.The</a:t>
            </a:r>
            <a:r>
              <a:rPr lang="en-US" sz="2800" dirty="0" smtClean="0"/>
              <a:t> food &amp; beverage service styles can be broadly classified into three main groups- </a:t>
            </a:r>
          </a:p>
          <a:p>
            <a:pPr marL="342900" indent="-342900">
              <a:buFont typeface="+mj-lt"/>
              <a:buAutoNum type="arabicPeriod"/>
            </a:pPr>
            <a:r>
              <a:rPr lang="en-US" sz="2800" b="1" dirty="0" smtClean="0"/>
              <a:t>Waiter service </a:t>
            </a:r>
          </a:p>
          <a:p>
            <a:pPr marL="342900" indent="-342900">
              <a:buFont typeface="+mj-lt"/>
              <a:buAutoNum type="arabicPeriod"/>
            </a:pPr>
            <a:r>
              <a:rPr lang="en-US" sz="2800" b="1" dirty="0" smtClean="0"/>
              <a:t>Self-Service </a:t>
            </a:r>
          </a:p>
          <a:p>
            <a:pPr marL="342900" indent="-342900">
              <a:buFont typeface="+mj-lt"/>
              <a:buAutoNum type="arabicPeriod"/>
            </a:pPr>
            <a:r>
              <a:rPr lang="en-US" sz="2800" b="1" dirty="0" smtClean="0"/>
              <a:t>Assisted Service</a:t>
            </a:r>
            <a:endParaRPr lang="en-US" sz="2800" b="1"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5539978"/>
          </a:xfrm>
          <a:prstGeom prst="rect">
            <a:avLst/>
          </a:prstGeom>
          <a:noFill/>
        </p:spPr>
        <p:txBody>
          <a:bodyPr wrap="square" rtlCol="0">
            <a:spAutoFit/>
          </a:bodyPr>
          <a:lstStyle/>
          <a:p>
            <a:r>
              <a:rPr lang="en-US" sz="2800" b="1" dirty="0" smtClean="0"/>
              <a:t>1.Waiter service</a:t>
            </a:r>
            <a:r>
              <a:rPr lang="en-US" sz="2800" dirty="0" smtClean="0"/>
              <a:t>-In this method of service food &amp; beverages are served to guests by waiters at the guest’s </a:t>
            </a:r>
            <a:r>
              <a:rPr lang="en-US" sz="2800" dirty="0" err="1" smtClean="0"/>
              <a:t>plate.It</a:t>
            </a:r>
            <a:r>
              <a:rPr lang="en-US" sz="2800" dirty="0" smtClean="0"/>
              <a:t> may be at a table in a restaurant, in a hotel room, on a flight,  in a hospital &amp; so </a:t>
            </a:r>
            <a:r>
              <a:rPr lang="en-US" sz="2800" dirty="0" err="1" smtClean="0"/>
              <a:t>on.This</a:t>
            </a:r>
            <a:r>
              <a:rPr lang="en-US" sz="2800" dirty="0" smtClean="0"/>
              <a:t> service is further classified into the following-------- </a:t>
            </a:r>
          </a:p>
          <a:p>
            <a:r>
              <a:rPr lang="en-US" sz="2800" dirty="0" smtClean="0"/>
              <a:t> </a:t>
            </a:r>
          </a:p>
          <a:p>
            <a:r>
              <a:rPr lang="en-US" sz="2800" b="1" dirty="0" smtClean="0"/>
              <a:t>English service</a:t>
            </a:r>
            <a:r>
              <a:rPr lang="en-US" sz="2800" dirty="0" smtClean="0"/>
              <a:t>-It is also known as Silver </a:t>
            </a:r>
            <a:r>
              <a:rPr lang="en-US" sz="2800" dirty="0" err="1" smtClean="0"/>
              <a:t>service.In</a:t>
            </a:r>
            <a:r>
              <a:rPr lang="en-US" sz="2800" dirty="0" smtClean="0"/>
              <a:t> this method dishes are presented &amp; transferred to the </a:t>
            </a:r>
            <a:r>
              <a:rPr lang="en-US" sz="2800" dirty="0" err="1" smtClean="0"/>
              <a:t>guest;s</a:t>
            </a:r>
            <a:r>
              <a:rPr lang="en-US" sz="2800" dirty="0" smtClean="0"/>
              <a:t> plate using service spoon &amp; fork from the LHS of the guest while beverages are served from the </a:t>
            </a:r>
            <a:r>
              <a:rPr lang="en-US" sz="2800" dirty="0" err="1" smtClean="0"/>
              <a:t>RHS.It</a:t>
            </a:r>
            <a:r>
              <a:rPr lang="en-US" sz="2800" dirty="0" smtClean="0"/>
              <a:t> is regarded as Formal </a:t>
            </a:r>
            <a:r>
              <a:rPr lang="en-US" sz="2800" dirty="0" err="1" smtClean="0"/>
              <a:t>service.This</a:t>
            </a:r>
            <a:r>
              <a:rPr lang="en-US" sz="2800" dirty="0" smtClean="0"/>
              <a:t> kind of service is implemented in upscale restaurant.</a:t>
            </a:r>
          </a:p>
          <a:p>
            <a:r>
              <a:rPr lang="en-US" dirty="0" smtClean="0"/>
              <a:t> </a:t>
            </a: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3693319"/>
          </a:xfrm>
          <a:prstGeom prst="rect">
            <a:avLst/>
          </a:prstGeom>
          <a:noFill/>
        </p:spPr>
        <p:txBody>
          <a:bodyPr wrap="square" rtlCol="0">
            <a:spAutoFit/>
          </a:bodyPr>
          <a:lstStyle/>
          <a:p>
            <a:r>
              <a:rPr lang="en-US" b="1" dirty="0" smtClean="0"/>
              <a:t>Advantages-</a:t>
            </a:r>
            <a:r>
              <a:rPr lang="en-US" dirty="0" smtClean="0"/>
              <a:t> </a:t>
            </a:r>
          </a:p>
          <a:p>
            <a:r>
              <a:rPr lang="en-US" dirty="0" smtClean="0"/>
              <a:t> </a:t>
            </a:r>
          </a:p>
          <a:p>
            <a:pPr>
              <a:buFont typeface="Wingdings" pitchFamily="2" charset="2"/>
              <a:buChar char="v"/>
            </a:pPr>
            <a:r>
              <a:rPr lang="en-US" dirty="0" err="1" smtClean="0"/>
              <a:t>Personalised</a:t>
            </a:r>
            <a:r>
              <a:rPr lang="en-US" dirty="0" smtClean="0"/>
              <a:t> service</a:t>
            </a:r>
          </a:p>
          <a:p>
            <a:pPr>
              <a:buFont typeface="Wingdings" pitchFamily="2" charset="2"/>
              <a:buChar char="v"/>
            </a:pPr>
            <a:r>
              <a:rPr lang="en-US" dirty="0" smtClean="0"/>
              <a:t> Guest </a:t>
            </a:r>
            <a:r>
              <a:rPr lang="en-US" dirty="0" err="1" smtClean="0"/>
              <a:t>satsfaction</a:t>
            </a:r>
            <a:endParaRPr lang="en-US" dirty="0" smtClean="0"/>
          </a:p>
          <a:p>
            <a:pPr>
              <a:buFont typeface="Wingdings" pitchFamily="2" charset="2"/>
              <a:buChar char="v"/>
            </a:pPr>
            <a:r>
              <a:rPr lang="en-US" dirty="0" smtClean="0"/>
              <a:t> F&amp;B staff  have scope to exhibit their service skills </a:t>
            </a:r>
          </a:p>
          <a:p>
            <a:pPr>
              <a:buFont typeface="Wingdings" pitchFamily="2" charset="2"/>
              <a:buChar char="v"/>
            </a:pPr>
            <a:r>
              <a:rPr lang="en-US" dirty="0" smtClean="0"/>
              <a:t>No plate wastage </a:t>
            </a:r>
          </a:p>
          <a:p>
            <a:pPr>
              <a:buFont typeface="Wingdings" pitchFamily="2" charset="2"/>
              <a:buChar char="v"/>
            </a:pPr>
            <a:endParaRPr lang="en-US" dirty="0" smtClean="0"/>
          </a:p>
          <a:p>
            <a:r>
              <a:rPr lang="en-US" b="1" dirty="0" smtClean="0"/>
              <a:t>Limitations- </a:t>
            </a:r>
          </a:p>
          <a:p>
            <a:endParaRPr lang="en-US" b="1" dirty="0" smtClean="0"/>
          </a:p>
          <a:p>
            <a:pPr>
              <a:buFont typeface="Wingdings" pitchFamily="2" charset="2"/>
              <a:buChar char="v"/>
            </a:pPr>
            <a:r>
              <a:rPr lang="en-US" b="1" dirty="0" smtClean="0"/>
              <a:t> </a:t>
            </a:r>
            <a:r>
              <a:rPr lang="en-US" dirty="0" smtClean="0"/>
              <a:t>Calls for high level of service </a:t>
            </a:r>
            <a:r>
              <a:rPr lang="en-US" dirty="0" err="1" smtClean="0"/>
              <a:t>skills,hence</a:t>
            </a:r>
            <a:r>
              <a:rPr lang="en-US" dirty="0" smtClean="0"/>
              <a:t> more labour cost </a:t>
            </a:r>
          </a:p>
          <a:p>
            <a:pPr>
              <a:buFont typeface="Wingdings" pitchFamily="2" charset="2"/>
              <a:buChar char="v"/>
            </a:pPr>
            <a:r>
              <a:rPr lang="en-US" dirty="0" smtClean="0"/>
              <a:t>More staff required</a:t>
            </a:r>
          </a:p>
          <a:p>
            <a:pPr>
              <a:buFont typeface="Wingdings" pitchFamily="2" charset="2"/>
              <a:buChar char="v"/>
            </a:pPr>
            <a:r>
              <a:rPr lang="en-US" dirty="0" smtClean="0"/>
              <a:t> Low seat turnover </a:t>
            </a:r>
          </a:p>
          <a:p>
            <a:pPr>
              <a:buFont typeface="Wingdings" pitchFamily="2" charset="2"/>
              <a:buChar char="v"/>
            </a:pPr>
            <a:r>
              <a:rPr lang="en-US" dirty="0" smtClean="0"/>
              <a:t>Slow service</a:t>
            </a: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839200" cy="4893647"/>
          </a:xfrm>
          <a:prstGeom prst="rect">
            <a:avLst/>
          </a:prstGeom>
          <a:noFill/>
        </p:spPr>
        <p:txBody>
          <a:bodyPr wrap="square" rtlCol="0">
            <a:spAutoFit/>
          </a:bodyPr>
          <a:lstStyle/>
          <a:p>
            <a:r>
              <a:rPr lang="en-US" sz="2400" b="1" dirty="0" smtClean="0"/>
              <a:t>French service</a:t>
            </a:r>
            <a:r>
              <a:rPr lang="en-US" sz="2400" dirty="0" smtClean="0"/>
              <a:t>-This is also known as family </a:t>
            </a:r>
            <a:r>
              <a:rPr lang="en-US" sz="2400" dirty="0" err="1" smtClean="0"/>
              <a:t>service.In</a:t>
            </a:r>
            <a:r>
              <a:rPr lang="en-US" sz="2400" dirty="0" smtClean="0"/>
              <a:t> </a:t>
            </a:r>
            <a:r>
              <a:rPr lang="en-US" sz="2400" dirty="0" err="1" smtClean="0"/>
              <a:t>france</a:t>
            </a:r>
            <a:r>
              <a:rPr lang="en-US" sz="2400" dirty="0" smtClean="0"/>
              <a:t> this service is found in family pensions &amp; banquets where the dish is presented to each guest from the LHS to help </a:t>
            </a:r>
            <a:r>
              <a:rPr lang="en-US" sz="2400" dirty="0" err="1" smtClean="0"/>
              <a:t>themselves.For</a:t>
            </a:r>
            <a:r>
              <a:rPr lang="en-US" sz="2400" dirty="0" smtClean="0"/>
              <a:t> a small party of 2 or 3 guests dishes ordered by them are placed on the table with service implements &amp; plates for the guest to help </a:t>
            </a:r>
            <a:r>
              <a:rPr lang="en-US" sz="2400" dirty="0" err="1" smtClean="0"/>
              <a:t>themselves.For</a:t>
            </a:r>
            <a:r>
              <a:rPr lang="en-US" sz="2400" dirty="0" smtClean="0"/>
              <a:t> larger parties of more then 4 guests a side table or trolley can be </a:t>
            </a:r>
            <a:r>
              <a:rPr lang="en-US" sz="2400" dirty="0" err="1" smtClean="0"/>
              <a:t>used.The</a:t>
            </a:r>
            <a:r>
              <a:rPr lang="en-US" sz="2400" dirty="0" smtClean="0"/>
              <a:t> waiter keeps plates service tools &amp; dishes on side board \</a:t>
            </a:r>
            <a:r>
              <a:rPr lang="en-US" sz="2400" dirty="0" err="1" smtClean="0"/>
              <a:t>trolley.he</a:t>
            </a:r>
            <a:r>
              <a:rPr lang="en-US" sz="2400" dirty="0" smtClean="0"/>
              <a:t> \she places plates at guest’s covers &amp;then present dishes with service gear to each guest from the LHS to help </a:t>
            </a:r>
            <a:r>
              <a:rPr lang="en-US" sz="2400" dirty="0" err="1" smtClean="0"/>
              <a:t>themselves.Alternatively</a:t>
            </a:r>
            <a:r>
              <a:rPr lang="en-US" sz="2400" dirty="0" smtClean="0"/>
              <a:t> all dishes may be placed on the table &amp;the host may serve all his guests at the </a:t>
            </a:r>
            <a:r>
              <a:rPr lang="en-US" sz="2400" dirty="0" err="1" smtClean="0"/>
              <a:t>table.Alternatively</a:t>
            </a:r>
            <a:r>
              <a:rPr lang="en-US" sz="2400" dirty="0" smtClean="0"/>
              <a:t> all dishes may be placed on the table &amp; the host may serve all his guest at the table 1</a:t>
            </a:r>
            <a:r>
              <a:rPr lang="en-US" sz="2400" baseline="30000" dirty="0" smtClean="0"/>
              <a:t>st</a:t>
            </a:r>
            <a:r>
              <a:rPr lang="en-US" sz="2400" dirty="0" smtClean="0"/>
              <a:t> or assist them in service &amp; serve himself finally</a:t>
            </a:r>
            <a:r>
              <a:rPr lang="en-US" dirty="0" smtClean="0"/>
              <a:t>.  </a:t>
            </a: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5355312"/>
          </a:xfrm>
          <a:prstGeom prst="rect">
            <a:avLst/>
          </a:prstGeom>
          <a:noFill/>
        </p:spPr>
        <p:txBody>
          <a:bodyPr wrap="square" rtlCol="0">
            <a:spAutoFit/>
          </a:bodyPr>
          <a:lstStyle/>
          <a:p>
            <a:r>
              <a:rPr lang="en-US" dirty="0" smtClean="0"/>
              <a:t>This method is widely practiced in ethnic restaurants ,especially in Chinese 7 Indian restaurants. Indian breads &amp; accompanying dishes are kept on the table for guests to help themselves. If assistance is required the waiter may help the guests in passing &amp; serving the dish.</a:t>
            </a:r>
          </a:p>
          <a:p>
            <a:r>
              <a:rPr lang="en-US" dirty="0" smtClean="0"/>
              <a:t> </a:t>
            </a:r>
          </a:p>
          <a:p>
            <a:r>
              <a:rPr lang="en-US" dirty="0" smtClean="0"/>
              <a:t> </a:t>
            </a:r>
            <a:r>
              <a:rPr lang="en-US" b="1" dirty="0" smtClean="0"/>
              <a:t>Advantages</a:t>
            </a:r>
            <a:r>
              <a:rPr lang="en-US" dirty="0" smtClean="0"/>
              <a:t>-</a:t>
            </a:r>
          </a:p>
          <a:p>
            <a:pPr>
              <a:buFont typeface="Wingdings" pitchFamily="2" charset="2"/>
              <a:buChar char="v"/>
            </a:pPr>
            <a:r>
              <a:rPr lang="en-US" dirty="0" smtClean="0"/>
              <a:t> Service skills not required </a:t>
            </a:r>
          </a:p>
          <a:p>
            <a:pPr>
              <a:buFont typeface="Wingdings" pitchFamily="2" charset="2"/>
              <a:buChar char="v"/>
            </a:pPr>
            <a:r>
              <a:rPr lang="en-US" dirty="0" smtClean="0"/>
              <a:t>Low labour cost </a:t>
            </a:r>
          </a:p>
          <a:p>
            <a:pPr>
              <a:buFont typeface="Wingdings" pitchFamily="2" charset="2"/>
              <a:buChar char="v"/>
            </a:pPr>
            <a:r>
              <a:rPr lang="en-US" dirty="0" smtClean="0"/>
              <a:t>Seat turnover is more compared to silver service</a:t>
            </a:r>
          </a:p>
          <a:p>
            <a:pPr>
              <a:buFont typeface="Wingdings" pitchFamily="2" charset="2"/>
              <a:buChar char="v"/>
            </a:pPr>
            <a:r>
              <a:rPr lang="en-US" dirty="0" smtClean="0"/>
              <a:t> Quick service</a:t>
            </a:r>
          </a:p>
          <a:p>
            <a:pPr>
              <a:buFont typeface="Wingdings" pitchFamily="2" charset="2"/>
              <a:buChar char="v"/>
            </a:pPr>
            <a:r>
              <a:rPr lang="en-US" dirty="0" smtClean="0"/>
              <a:t> No plate </a:t>
            </a:r>
            <a:r>
              <a:rPr lang="en-US" dirty="0" err="1" smtClean="0"/>
              <a:t>westage</a:t>
            </a:r>
            <a:endParaRPr lang="en-US" dirty="0" smtClean="0"/>
          </a:p>
          <a:p>
            <a:endParaRPr lang="en-US" dirty="0" smtClean="0"/>
          </a:p>
          <a:p>
            <a:r>
              <a:rPr lang="en-US" dirty="0" smtClean="0"/>
              <a:t> </a:t>
            </a:r>
            <a:r>
              <a:rPr lang="en-US" b="1" dirty="0" smtClean="0"/>
              <a:t>Limitations</a:t>
            </a:r>
            <a:r>
              <a:rPr lang="en-US" dirty="0" smtClean="0"/>
              <a:t>-</a:t>
            </a:r>
          </a:p>
          <a:p>
            <a:pPr>
              <a:buFont typeface="Wingdings" pitchFamily="2" charset="2"/>
              <a:buChar char="v"/>
            </a:pPr>
            <a:r>
              <a:rPr lang="en-US" dirty="0" smtClean="0"/>
              <a:t> Service staff will not be able to show their service skills </a:t>
            </a:r>
          </a:p>
          <a:p>
            <a:pPr>
              <a:buFont typeface="Wingdings" pitchFamily="2" charset="2"/>
              <a:buChar char="v"/>
            </a:pPr>
            <a:r>
              <a:rPr lang="en-US" dirty="0" smtClean="0"/>
              <a:t>Food may be go cold </a:t>
            </a:r>
          </a:p>
          <a:p>
            <a:pPr>
              <a:buFont typeface="Wingdings" pitchFamily="2" charset="2"/>
              <a:buChar char="v"/>
            </a:pPr>
            <a:r>
              <a:rPr lang="en-US" dirty="0" smtClean="0"/>
              <a:t>Guest may spill or burn </a:t>
            </a:r>
          </a:p>
          <a:p>
            <a:pPr>
              <a:buFont typeface="Wingdings" pitchFamily="2" charset="2"/>
              <a:buChar char="v"/>
            </a:pPr>
            <a:r>
              <a:rPr lang="en-US" dirty="0" smtClean="0"/>
              <a:t>Need more area on the table </a:t>
            </a:r>
          </a:p>
          <a:p>
            <a:pPr>
              <a:buFont typeface="Wingdings" pitchFamily="2" charset="2"/>
              <a:buChar char="v"/>
            </a:pPr>
            <a:r>
              <a:rPr lang="en-US" dirty="0" smtClean="0"/>
              <a:t>Guest may feel neglected  </a:t>
            </a:r>
          </a:p>
          <a:p>
            <a:pPr>
              <a:buFont typeface="Wingdings" pitchFamily="2" charset="2"/>
              <a:buChar char="v"/>
            </a:pPr>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39200" cy="5632311"/>
          </a:xfrm>
          <a:prstGeom prst="rect">
            <a:avLst/>
          </a:prstGeom>
          <a:noFill/>
        </p:spPr>
        <p:txBody>
          <a:bodyPr wrap="square" rtlCol="0">
            <a:spAutoFit/>
          </a:bodyPr>
          <a:lstStyle/>
          <a:p>
            <a:r>
              <a:rPr lang="en-US" sz="2000" b="1" dirty="0" smtClean="0"/>
              <a:t>Russian service-</a:t>
            </a:r>
            <a:r>
              <a:rPr lang="en-US" sz="2000" dirty="0" smtClean="0"/>
              <a:t>This is a very elaborate service &amp; may also be termed as side board service .In this style large joints, roast poultry, whole fish &amp; so on, that have elaborate </a:t>
            </a:r>
            <a:r>
              <a:rPr lang="en-US" sz="2000" dirty="0" err="1" smtClean="0"/>
              <a:t>garnish,are</a:t>
            </a:r>
            <a:r>
              <a:rPr lang="en-US" sz="2000" dirty="0" smtClean="0"/>
              <a:t> neatly arranged on a platter, presented to the host ,taken back to the side board ,carved, portioned, &amp; served to the guests with service spoon &amp; fork. After service dishes are kept on hot plate in the sideboard to keep them warm. Each course is served from the sideboard. This service is not practised in recent times. </a:t>
            </a:r>
          </a:p>
          <a:p>
            <a:r>
              <a:rPr lang="en-US" sz="2000" dirty="0" smtClean="0"/>
              <a:t> </a:t>
            </a:r>
          </a:p>
          <a:p>
            <a:r>
              <a:rPr lang="en-US" sz="2000" b="1" dirty="0" smtClean="0"/>
              <a:t>Advantages</a:t>
            </a:r>
            <a:r>
              <a:rPr lang="en-US" sz="2000" dirty="0" smtClean="0"/>
              <a:t>-</a:t>
            </a:r>
          </a:p>
          <a:p>
            <a:pPr>
              <a:buFont typeface="Wingdings" pitchFamily="2" charset="2"/>
              <a:buChar char="v"/>
            </a:pPr>
            <a:r>
              <a:rPr lang="en-US" sz="2000" dirty="0" smtClean="0"/>
              <a:t> High level of guest satisfaction</a:t>
            </a:r>
          </a:p>
          <a:p>
            <a:pPr>
              <a:buFont typeface="Wingdings" pitchFamily="2" charset="2"/>
              <a:buChar char="v"/>
            </a:pPr>
            <a:r>
              <a:rPr lang="en-US" sz="2000" dirty="0" smtClean="0"/>
              <a:t> Personalized service </a:t>
            </a:r>
          </a:p>
          <a:p>
            <a:pPr>
              <a:buFont typeface="Wingdings" pitchFamily="2" charset="2"/>
              <a:buChar char="v"/>
            </a:pPr>
            <a:r>
              <a:rPr lang="en-US" sz="2000" dirty="0" smtClean="0"/>
              <a:t>Staff have scope to show their service skills</a:t>
            </a:r>
          </a:p>
          <a:p>
            <a:pPr>
              <a:buFont typeface="Wingdings" pitchFamily="2" charset="2"/>
              <a:buChar char="v"/>
            </a:pPr>
            <a:r>
              <a:rPr lang="en-US" sz="2000" dirty="0" smtClean="0"/>
              <a:t> Good presentation </a:t>
            </a:r>
          </a:p>
          <a:p>
            <a:pPr>
              <a:buFont typeface="Wingdings" pitchFamily="2" charset="2"/>
              <a:buChar char="v"/>
            </a:pPr>
            <a:endParaRPr lang="en-US" sz="2000" dirty="0" smtClean="0"/>
          </a:p>
          <a:p>
            <a:r>
              <a:rPr lang="en-US" sz="2000" b="1" dirty="0" smtClean="0"/>
              <a:t>Limitations</a:t>
            </a:r>
            <a:r>
              <a:rPr lang="en-US" sz="2000" dirty="0" smtClean="0"/>
              <a:t>-</a:t>
            </a:r>
          </a:p>
          <a:p>
            <a:pPr>
              <a:buFont typeface="Wingdings" pitchFamily="2" charset="2"/>
              <a:buChar char="v"/>
            </a:pPr>
            <a:r>
              <a:rPr lang="en-US" sz="2000" dirty="0" smtClean="0"/>
              <a:t> Calls for highly skilled staff, hence higher labor cost </a:t>
            </a:r>
          </a:p>
          <a:p>
            <a:pPr>
              <a:buFont typeface="Wingdings" pitchFamily="2" charset="2"/>
              <a:buChar char="v"/>
            </a:pPr>
            <a:r>
              <a:rPr lang="en-US" sz="2000" dirty="0" smtClean="0"/>
              <a:t>More wait staff required </a:t>
            </a:r>
          </a:p>
          <a:p>
            <a:pPr>
              <a:buFont typeface="Wingdings" pitchFamily="2" charset="2"/>
              <a:buChar char="v"/>
            </a:pPr>
            <a:r>
              <a:rPr lang="en-US" sz="2000" dirty="0" smtClean="0"/>
              <a:t>Low seat </a:t>
            </a:r>
            <a:r>
              <a:rPr lang="en-US" sz="2000" dirty="0" err="1" smtClean="0"/>
              <a:t>turnover,as</a:t>
            </a:r>
            <a:r>
              <a:rPr lang="en-US" sz="2000" dirty="0" smtClean="0"/>
              <a:t> time taken for service is more</a:t>
            </a:r>
            <a:endParaRPr lang="en-US" sz="2000"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763000" cy="6740307"/>
          </a:xfrm>
          <a:prstGeom prst="rect">
            <a:avLst/>
          </a:prstGeom>
          <a:noFill/>
        </p:spPr>
        <p:txBody>
          <a:bodyPr wrap="square" rtlCol="0">
            <a:spAutoFit/>
          </a:bodyPr>
          <a:lstStyle/>
          <a:p>
            <a:r>
              <a:rPr lang="en-US" b="1" dirty="0" smtClean="0"/>
              <a:t>Gueridon service-</a:t>
            </a:r>
            <a:r>
              <a:rPr lang="en-US" dirty="0" smtClean="0"/>
              <a:t>This</a:t>
            </a:r>
            <a:r>
              <a:rPr lang="en-US" b="1" dirty="0" smtClean="0"/>
              <a:t> </a:t>
            </a:r>
            <a:r>
              <a:rPr lang="en-US" dirty="0" smtClean="0"/>
              <a:t>is also termed as trolley service. In this style of service dishes are prepared, carved ,dressed or flambéed on a trolley in front of the guest &amp; served with service spoon &amp; fork. It is a very effective tool for merchandising. Restaurants may have trolleys specially constructed for various jobs such as carving, flambéing &amp; </a:t>
            </a:r>
            <a:r>
              <a:rPr lang="en-US" dirty="0" err="1" smtClean="0"/>
              <a:t>presentation.The</a:t>
            </a:r>
            <a:r>
              <a:rPr lang="en-US" dirty="0" smtClean="0"/>
              <a:t> design of a trolley varies according to its </a:t>
            </a:r>
            <a:r>
              <a:rPr lang="en-US" dirty="0" err="1" smtClean="0"/>
              <a:t>purpose.Carving</a:t>
            </a:r>
            <a:r>
              <a:rPr lang="en-US" dirty="0" smtClean="0"/>
              <a:t> trolley, </a:t>
            </a:r>
            <a:r>
              <a:rPr lang="en-US" dirty="0" err="1" smtClean="0"/>
              <a:t>flambe</a:t>
            </a:r>
            <a:r>
              <a:rPr lang="en-US" dirty="0" smtClean="0"/>
              <a:t> trolley, Hors d’ oeuvre varies trolley, cheese trolley, &amp; liqueur  trolley are some of the trolleys found in restaurants offering </a:t>
            </a:r>
            <a:r>
              <a:rPr lang="en-US" dirty="0" err="1" smtClean="0"/>
              <a:t>gueridon</a:t>
            </a:r>
            <a:r>
              <a:rPr lang="en-US" dirty="0" smtClean="0"/>
              <a:t> </a:t>
            </a:r>
            <a:r>
              <a:rPr lang="en-US" dirty="0" err="1" smtClean="0"/>
              <a:t>service.This</a:t>
            </a:r>
            <a:r>
              <a:rPr lang="en-US" dirty="0" smtClean="0"/>
              <a:t> type of service is practised in luxury ,</a:t>
            </a:r>
            <a:r>
              <a:rPr lang="en-US" dirty="0" err="1" smtClean="0"/>
              <a:t>upmarket</a:t>
            </a:r>
            <a:r>
              <a:rPr lang="en-US" dirty="0" smtClean="0"/>
              <a:t> restaurants.</a:t>
            </a:r>
          </a:p>
          <a:p>
            <a:r>
              <a:rPr lang="en-US" dirty="0" smtClean="0"/>
              <a:t> </a:t>
            </a:r>
          </a:p>
          <a:p>
            <a:r>
              <a:rPr lang="en-US" b="1" dirty="0" smtClean="0"/>
              <a:t> Advantages-</a:t>
            </a:r>
          </a:p>
          <a:p>
            <a:pPr>
              <a:buFont typeface="Wingdings" pitchFamily="2" charset="2"/>
              <a:buChar char="v"/>
            </a:pPr>
            <a:r>
              <a:rPr lang="en-US" dirty="0" smtClean="0"/>
              <a:t> Highly personalized service</a:t>
            </a:r>
          </a:p>
          <a:p>
            <a:pPr>
              <a:buFont typeface="Wingdings" pitchFamily="2" charset="2"/>
              <a:buChar char="v"/>
            </a:pPr>
            <a:r>
              <a:rPr lang="en-US" dirty="0" smtClean="0"/>
              <a:t> High level of guest satisfaction as the dishes are prepared, carved or flambéed in front of their presence </a:t>
            </a:r>
          </a:p>
          <a:p>
            <a:pPr>
              <a:buFont typeface="Wingdings" pitchFamily="2" charset="2"/>
              <a:buChar char="v"/>
            </a:pPr>
            <a:r>
              <a:rPr lang="en-US" dirty="0" smtClean="0"/>
              <a:t>  Wait staff can exhibit their culinary, carving &amp; service skills </a:t>
            </a:r>
          </a:p>
          <a:p>
            <a:pPr>
              <a:buFont typeface="Wingdings" pitchFamily="2" charset="2"/>
              <a:buChar char="v"/>
            </a:pPr>
            <a:r>
              <a:rPr lang="en-US" dirty="0" smtClean="0"/>
              <a:t> High average spending power {high </a:t>
            </a:r>
            <a:r>
              <a:rPr lang="en-US" dirty="0" err="1" smtClean="0"/>
              <a:t>rev.cover</a:t>
            </a:r>
            <a:r>
              <a:rPr lang="en-US" dirty="0" smtClean="0"/>
              <a:t>} </a:t>
            </a:r>
          </a:p>
          <a:p>
            <a:r>
              <a:rPr lang="en-US" dirty="0" smtClean="0"/>
              <a:t> </a:t>
            </a:r>
          </a:p>
          <a:p>
            <a:r>
              <a:rPr lang="en-US" b="1" dirty="0" smtClean="0"/>
              <a:t>Limitations</a:t>
            </a:r>
            <a:r>
              <a:rPr lang="en-US" dirty="0" smtClean="0"/>
              <a:t>-</a:t>
            </a:r>
          </a:p>
          <a:p>
            <a:pPr>
              <a:buFont typeface="Wingdings" pitchFamily="2" charset="2"/>
              <a:buChar char="v"/>
            </a:pPr>
            <a:r>
              <a:rPr lang="en-US" dirty="0" smtClean="0"/>
              <a:t> Slow service </a:t>
            </a:r>
          </a:p>
          <a:p>
            <a:pPr>
              <a:buFont typeface="Wingdings" pitchFamily="2" charset="2"/>
              <a:buChar char="v"/>
            </a:pPr>
            <a:r>
              <a:rPr lang="en-US" dirty="0" smtClean="0"/>
              <a:t> Low seat turn over </a:t>
            </a:r>
          </a:p>
          <a:p>
            <a:pPr>
              <a:buFont typeface="Wingdings" pitchFamily="2" charset="2"/>
              <a:buChar char="v"/>
            </a:pPr>
            <a:r>
              <a:rPr lang="en-US" dirty="0" smtClean="0"/>
              <a:t>Expensive style of service</a:t>
            </a:r>
          </a:p>
          <a:p>
            <a:pPr>
              <a:buFont typeface="Wingdings" pitchFamily="2" charset="2"/>
              <a:buChar char="v"/>
            </a:pPr>
            <a:r>
              <a:rPr lang="en-US" dirty="0" smtClean="0"/>
              <a:t> Chance </a:t>
            </a:r>
            <a:r>
              <a:rPr lang="en-US" dirty="0" err="1" smtClean="0"/>
              <a:t>sof</a:t>
            </a:r>
            <a:r>
              <a:rPr lang="en-US" dirty="0" smtClean="0"/>
              <a:t> accidents are more </a:t>
            </a:r>
          </a:p>
          <a:p>
            <a:pPr>
              <a:buFont typeface="Wingdings" pitchFamily="2" charset="2"/>
              <a:buChar char="v"/>
            </a:pPr>
            <a:r>
              <a:rPr lang="en-US" dirty="0" smtClean="0"/>
              <a:t>More investment on service equipment</a:t>
            </a:r>
          </a:p>
          <a:p>
            <a:pPr>
              <a:buFont typeface="Wingdings" pitchFamily="2" charset="2"/>
              <a:buChar char="v"/>
            </a:pPr>
            <a:r>
              <a:rPr lang="en-US" dirty="0" smtClean="0"/>
              <a:t> Cooking in the service area may leave </a:t>
            </a:r>
            <a:r>
              <a:rPr lang="en-US" dirty="0" err="1" smtClean="0"/>
              <a:t>odour</a:t>
            </a:r>
            <a:endParaRPr lang="en-US" dirty="0" smtClean="0"/>
          </a:p>
          <a:p>
            <a:endParaRPr lang="en-US" dirty="0"/>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106" name="Picture 2" descr="D:\vista document\practical &amp; theory notes\images (2).jpg"/>
          <p:cNvPicPr>
            <a:picLocks noGrp="1" noChangeAspect="1" noChangeArrowheads="1"/>
          </p:cNvPicPr>
          <p:nvPr>
            <p:ph idx="1"/>
          </p:nvPr>
        </p:nvPicPr>
        <p:blipFill>
          <a:blip r:embed="rId3" cstate="print"/>
          <a:srcRect/>
          <a:stretch>
            <a:fillRect/>
          </a:stretch>
        </p:blipFill>
        <p:spPr bwMode="auto">
          <a:xfrm>
            <a:off x="-60271" y="978943"/>
            <a:ext cx="8670871" cy="5726657"/>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3.bp.blogspot.com/-N3XUwhz-ML8/T-FXAc7IkpI/AAAAAAAABJY/KALq-ttxg8Q/s1600/Flambe+Trolley.jpg"/>
          <p:cNvPicPr>
            <a:picLocks noChangeAspect="1" noChangeArrowheads="1"/>
          </p:cNvPicPr>
          <p:nvPr/>
        </p:nvPicPr>
        <p:blipFill>
          <a:blip r:embed="rId3" cstate="print"/>
          <a:srcRect/>
          <a:stretch>
            <a:fillRect/>
          </a:stretch>
        </p:blipFill>
        <p:spPr bwMode="auto">
          <a:xfrm>
            <a:off x="914400" y="381000"/>
            <a:ext cx="6705600" cy="4800600"/>
          </a:xfrm>
          <a:prstGeom prst="rect">
            <a:avLst/>
          </a:prstGeom>
          <a:noFill/>
        </p:spPr>
      </p:pic>
    </p:spTree>
  </p:cSld>
  <p:clrMapOvr>
    <a:masterClrMapping/>
  </p:clrMapOvr>
  <p:transition>
    <p:dissolve/>
    <p:sndAc>
      <p:stSnd>
        <p:snd r:embed="rId2" name="arrow.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4.bp.blogspot.com/_BtPhO_H7nqo/S8_KeNguDZI/AAAAAAAAAA4/vokbPv7Ny6w/s1600/Gueridon+2.jpg"/>
          <p:cNvPicPr>
            <a:picLocks noChangeAspect="1" noChangeArrowheads="1"/>
          </p:cNvPicPr>
          <p:nvPr/>
        </p:nvPicPr>
        <p:blipFill>
          <a:blip r:embed="rId3" cstate="print"/>
          <a:srcRect/>
          <a:stretch>
            <a:fillRect/>
          </a:stretch>
        </p:blipFill>
        <p:spPr bwMode="auto">
          <a:xfrm>
            <a:off x="1219200" y="228600"/>
            <a:ext cx="5943600" cy="6477000"/>
          </a:xfrm>
          <a:prstGeom prst="rect">
            <a:avLst/>
          </a:prstGeom>
          <a:noFill/>
        </p:spPr>
      </p:pic>
    </p:spTree>
  </p:cSld>
  <p:clrMapOvr>
    <a:masterClrMapping/>
  </p:clrMapOvr>
  <p:transition>
    <p:dissolve/>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Autofit/>
          </a:bodyPr>
          <a:lstStyle/>
          <a:p>
            <a:pPr>
              <a:buNone/>
            </a:pPr>
            <a:r>
              <a:rPr lang="en-US" sz="2800" dirty="0" smtClean="0">
                <a:solidFill>
                  <a:schemeClr val="accent2"/>
                </a:solidFill>
              </a:rPr>
              <a:t>Here are some tips for Gentleman</a:t>
            </a:r>
          </a:p>
          <a:p>
            <a:pPr lvl="0"/>
            <a:r>
              <a:rPr lang="en-US" sz="2800" dirty="0" smtClean="0">
                <a:solidFill>
                  <a:schemeClr val="accent2"/>
                </a:solidFill>
              </a:rPr>
              <a:t>Hair should be cut close.</a:t>
            </a:r>
          </a:p>
          <a:p>
            <a:pPr lvl="0"/>
            <a:r>
              <a:rPr lang="en-US" sz="2800" dirty="0" smtClean="0">
                <a:solidFill>
                  <a:schemeClr val="accent2"/>
                </a:solidFill>
              </a:rPr>
              <a:t>The uniform should be well fitting, spotless, and well ironed.</a:t>
            </a:r>
          </a:p>
          <a:p>
            <a:pPr lvl="0"/>
            <a:r>
              <a:rPr lang="en-US" sz="2800" dirty="0" smtClean="0">
                <a:solidFill>
                  <a:schemeClr val="accent2"/>
                </a:solidFill>
              </a:rPr>
              <a:t>Nails should be well manicured and hands absolutely clean</a:t>
            </a:r>
          </a:p>
          <a:p>
            <a:pPr lvl="0"/>
            <a:r>
              <a:rPr lang="en-US" sz="2800" dirty="0" smtClean="0">
                <a:solidFill>
                  <a:schemeClr val="accent2"/>
                </a:solidFill>
              </a:rPr>
              <a:t>Guard against body odours or cheap perfumes. The market has some wonderful anti-per spirants.</a:t>
            </a:r>
          </a:p>
          <a:p>
            <a:pPr lvl="0"/>
            <a:r>
              <a:rPr lang="en-US" sz="2800" dirty="0" smtClean="0">
                <a:solidFill>
                  <a:schemeClr val="accent2"/>
                </a:solidFill>
              </a:rPr>
              <a:t>Shoes should be polished and conservative in style</a:t>
            </a:r>
          </a:p>
          <a:p>
            <a:pPr lvl="0"/>
            <a:r>
              <a:rPr lang="en-US" sz="2800" dirty="0" smtClean="0">
                <a:solidFill>
                  <a:schemeClr val="accent2"/>
                </a:solidFill>
              </a:rPr>
              <a:t>A close shave is necessary, stubbles of a beard or moustache could look uncomely</a:t>
            </a:r>
          </a:p>
          <a:p>
            <a:pPr lvl="0"/>
            <a:r>
              <a:rPr lang="en-US" sz="2800" dirty="0" smtClean="0">
                <a:solidFill>
                  <a:schemeClr val="accent2"/>
                </a:solidFill>
              </a:rPr>
              <a:t>Bad breath could be nauseating to a guest since the waiter speaks to the guest at close proximity</a:t>
            </a:r>
          </a:p>
          <a:p>
            <a:endParaRPr lang="en-US" sz="2800" dirty="0">
              <a:solidFill>
                <a:schemeClr val="accent2"/>
              </a:solidFill>
            </a:endParaRPr>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5" name="Picture 1" descr="D:\vista document\practical &amp; theory notes\images (4).jpg"/>
          <p:cNvPicPr>
            <a:picLocks noGrp="1" noChangeAspect="1" noChangeArrowheads="1"/>
          </p:cNvPicPr>
          <p:nvPr>
            <p:ph idx="1"/>
          </p:nvPr>
        </p:nvPicPr>
        <p:blipFill>
          <a:blip r:embed="rId3" cstate="print"/>
          <a:srcRect/>
          <a:stretch>
            <a:fillRect/>
          </a:stretch>
        </p:blipFill>
        <p:spPr bwMode="auto">
          <a:xfrm>
            <a:off x="0" y="-228600"/>
            <a:ext cx="9064921" cy="5956013"/>
          </a:xfrm>
          <a:prstGeom prst="rect">
            <a:avLst/>
          </a:prstGeom>
          <a:noFill/>
        </p:spPr>
      </p:pic>
    </p:spTree>
  </p:cSld>
  <p:clrMapOvr>
    <a:masterClrMapping/>
  </p:clrMapOvr>
  <p:transition>
    <p:dissolve/>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dissolve/>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H01952J"/>
          <p:cNvPicPr>
            <a:picLocks noChangeAspect="1" noChangeArrowheads="1"/>
          </p:cNvPicPr>
          <p:nvPr/>
        </p:nvPicPr>
        <p:blipFill>
          <a:blip r:embed="rId3" cstate="print"/>
          <a:srcRect/>
          <a:stretch>
            <a:fillRect/>
          </a:stretch>
        </p:blipFill>
        <p:spPr bwMode="auto">
          <a:xfrm>
            <a:off x="533400" y="2279650"/>
            <a:ext cx="2667000" cy="1758950"/>
          </a:xfrm>
          <a:prstGeom prst="rect">
            <a:avLst/>
          </a:prstGeom>
          <a:noFill/>
          <a:ln w="9525">
            <a:noFill/>
            <a:miter lim="800000"/>
            <a:headEnd/>
            <a:tailEnd/>
          </a:ln>
        </p:spPr>
      </p:pic>
      <p:pic>
        <p:nvPicPr>
          <p:cNvPr id="80899" name="Picture 3" descr="Taj Logo.gif                                                   0016FCEFRaghu                          BC41533C:"/>
          <p:cNvPicPr>
            <a:picLocks noChangeAspect="1" noChangeArrowheads="1"/>
          </p:cNvPicPr>
          <p:nvPr/>
        </p:nvPicPr>
        <p:blipFill>
          <a:blip r:embed="rId4" cstate="print">
            <a:lum bright="-6000" contrast="-30000"/>
          </a:blip>
          <a:srcRect/>
          <a:stretch>
            <a:fillRect/>
          </a:stretch>
        </p:blipFill>
        <p:spPr bwMode="auto">
          <a:xfrm>
            <a:off x="887413" y="304800"/>
            <a:ext cx="788987" cy="914400"/>
          </a:xfrm>
          <a:prstGeom prst="rect">
            <a:avLst/>
          </a:prstGeom>
          <a:noFill/>
        </p:spPr>
      </p:pic>
      <p:sp>
        <p:nvSpPr>
          <p:cNvPr id="80900" name="Text Box 4"/>
          <p:cNvSpPr txBox="1">
            <a:spLocks noChangeArrowheads="1"/>
          </p:cNvSpPr>
          <p:nvPr/>
        </p:nvSpPr>
        <p:spPr bwMode="auto">
          <a:xfrm>
            <a:off x="3429000" y="2819400"/>
            <a:ext cx="5486400" cy="519113"/>
          </a:xfrm>
          <a:prstGeom prst="rect">
            <a:avLst/>
          </a:prstGeom>
          <a:noFill/>
          <a:ln w="9525">
            <a:noFill/>
            <a:miter lim="800000"/>
            <a:headEnd/>
            <a:tailEnd/>
          </a:ln>
          <a:effectLst/>
        </p:spPr>
        <p:txBody>
          <a:bodyPr>
            <a:spAutoFit/>
          </a:bodyPr>
          <a:lstStyle/>
          <a:p>
            <a:pPr>
              <a:spcBef>
                <a:spcPct val="50000"/>
              </a:spcBef>
            </a:pPr>
            <a:r>
              <a:rPr lang="en-US" sz="2800" b="1" dirty="0">
                <a:latin typeface="Arial" pitchFamily="34" charset="0"/>
              </a:rPr>
              <a:t>Image , Styling and Grooming</a:t>
            </a:r>
            <a:endParaRPr lang="en-GB" sz="2800" b="1" dirty="0">
              <a:latin typeface="Arial" pitchFamily="34" charset="0"/>
            </a:endParaRPr>
          </a:p>
        </p:txBody>
      </p:sp>
      <p:sp>
        <p:nvSpPr>
          <p:cNvPr id="80901" name="Text Box 5"/>
          <p:cNvSpPr txBox="1">
            <a:spLocks noChangeArrowheads="1"/>
          </p:cNvSpPr>
          <p:nvPr/>
        </p:nvSpPr>
        <p:spPr bwMode="auto">
          <a:xfrm>
            <a:off x="6248400" y="304800"/>
            <a:ext cx="2514600" cy="396875"/>
          </a:xfrm>
          <a:prstGeom prst="rect">
            <a:avLst/>
          </a:prstGeom>
          <a:noFill/>
          <a:ln w="9525">
            <a:noFill/>
            <a:miter lim="800000"/>
            <a:headEnd/>
            <a:tailEnd/>
          </a:ln>
          <a:effectLst/>
        </p:spPr>
        <p:txBody>
          <a:bodyPr>
            <a:spAutoFit/>
          </a:bodyPr>
          <a:lstStyle/>
          <a:p>
            <a:pPr algn="r">
              <a:spcBef>
                <a:spcPct val="50000"/>
              </a:spcBef>
            </a:pPr>
            <a:r>
              <a:rPr lang="en-US" sz="2000" b="1" dirty="0">
                <a:latin typeface="Arial" pitchFamily="34" charset="0"/>
              </a:rPr>
              <a:t>Presentation 2</a:t>
            </a:r>
            <a:endParaRPr lang="en-GB" sz="2000" b="1" dirty="0">
              <a:latin typeface="Arial" pitchFamily="34" charset="0"/>
            </a:endParaRPr>
          </a:p>
        </p:txBody>
      </p:sp>
    </p:spTree>
  </p:cSld>
  <p:clrMapOvr>
    <a:masterClrMapping/>
  </p:clrMapOvr>
  <p:transition>
    <p:dissolve/>
    <p:sndAc>
      <p:stSnd>
        <p:snd r:embed="rId2" name="arrow.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TotalTime>
  <Words>3403</Words>
  <Application>Microsoft Office PowerPoint</Application>
  <PresentationFormat>On-screen Show (4:3)</PresentationFormat>
  <Paragraphs>304</Paragraphs>
  <Slides>51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Office Theme</vt:lpstr>
      <vt:lpstr>Photo Editor Photo</vt:lpstr>
      <vt:lpstr>Presentation</vt:lpstr>
      <vt:lpstr>Grooming &amp; hygiene</vt:lpstr>
      <vt:lpstr>Slide 2</vt:lpstr>
      <vt:lpstr>Slide 3</vt:lpstr>
      <vt:lpstr>image</vt:lpstr>
      <vt:lpstr>Slide 5</vt:lpstr>
      <vt:lpstr>Slide 6</vt:lpstr>
      <vt:lpstr>Slide 7</vt:lpstr>
      <vt:lpstr>Slide 8</vt:lpstr>
      <vt:lpstr>Slide 9</vt:lpstr>
      <vt:lpstr>Slide 10</vt:lpstr>
      <vt:lpstr>Slide 11</vt:lpstr>
      <vt:lpstr>Slide 12</vt:lpstr>
      <vt:lpstr>Slide 13</vt:lpstr>
      <vt:lpstr>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hcl</cp:lastModifiedBy>
  <cp:revision>135</cp:revision>
  <dcterms:created xsi:type="dcterms:W3CDTF">2011-09-03T04:24:31Z</dcterms:created>
  <dcterms:modified xsi:type="dcterms:W3CDTF">2015-04-17T05:16:36Z</dcterms:modified>
</cp:coreProperties>
</file>